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Lst>
  <p:notesMasterIdLst>
    <p:notesMasterId r:id="rId37"/>
  </p:notesMasterIdLst>
  <p:handoutMasterIdLst>
    <p:handoutMasterId r:id="rId38"/>
  </p:handoutMasterIdLst>
  <p:sldIdLst>
    <p:sldId id="1060" r:id="rId3"/>
    <p:sldId id="1061" r:id="rId4"/>
    <p:sldId id="1176" r:id="rId5"/>
    <p:sldId id="1178" r:id="rId6"/>
    <p:sldId id="1192" r:id="rId7"/>
    <p:sldId id="1193" r:id="rId8"/>
    <p:sldId id="1194" r:id="rId9"/>
    <p:sldId id="1195" r:id="rId10"/>
    <p:sldId id="1196" r:id="rId11"/>
    <p:sldId id="1197" r:id="rId12"/>
    <p:sldId id="1198" r:id="rId13"/>
    <p:sldId id="1223" r:id="rId14"/>
    <p:sldId id="1199" r:id="rId15"/>
    <p:sldId id="1200" r:id="rId16"/>
    <p:sldId id="1201" r:id="rId17"/>
    <p:sldId id="1202" r:id="rId18"/>
    <p:sldId id="1203" r:id="rId19"/>
    <p:sldId id="1204" r:id="rId20"/>
    <p:sldId id="1205" r:id="rId21"/>
    <p:sldId id="1206" r:id="rId22"/>
    <p:sldId id="1207" r:id="rId23"/>
    <p:sldId id="1208" r:id="rId24"/>
    <p:sldId id="1209" r:id="rId25"/>
    <p:sldId id="1210" r:id="rId26"/>
    <p:sldId id="1211" r:id="rId27"/>
    <p:sldId id="1212" r:id="rId28"/>
    <p:sldId id="1216" r:id="rId29"/>
    <p:sldId id="1217" r:id="rId30"/>
    <p:sldId id="1218" r:id="rId31"/>
    <p:sldId id="1220" r:id="rId32"/>
    <p:sldId id="1221" r:id="rId33"/>
    <p:sldId id="1190" r:id="rId34"/>
    <p:sldId id="1191" r:id="rId35"/>
    <p:sldId id="1224" r:id="rId36"/>
  </p:sldIdLst>
  <p:sldSz cx="9144000" cy="6858000" type="screen4x3"/>
  <p:notesSz cx="6858000" cy="9144000"/>
  <p:custShowLst>
    <p:custShow name="典型DSE1" id="0">
      <p:sldLst/>
    </p:custShow>
    <p:custShow name="典型DSE2" id="1">
      <p:sldLst/>
    </p:custShow>
    <p:custShow name="main" id="2">
      <p:sldLst/>
    </p:custShow>
  </p:custShowLst>
  <p:defaultTextStyle>
    <a:defPPr>
      <a:defRPr lang="zh-CN"/>
    </a:defPPr>
    <a:lvl1pPr algn="l" rtl="0" fontAlgn="base">
      <a:spcBef>
        <a:spcPct val="0"/>
      </a:spcBef>
      <a:spcAft>
        <a:spcPct val="0"/>
      </a:spcAft>
      <a:defRPr kern="1200">
        <a:solidFill>
          <a:schemeClr val="tx1"/>
        </a:solidFill>
        <a:latin typeface="Arial" charset="0"/>
        <a:ea typeface="黑体" pitchFamily="2" charset="-122"/>
        <a:cs typeface="+mn-cs"/>
      </a:defRPr>
    </a:lvl1pPr>
    <a:lvl2pPr marL="457200" algn="l" rtl="0" fontAlgn="base">
      <a:spcBef>
        <a:spcPct val="0"/>
      </a:spcBef>
      <a:spcAft>
        <a:spcPct val="0"/>
      </a:spcAft>
      <a:defRPr kern="1200">
        <a:solidFill>
          <a:schemeClr val="tx1"/>
        </a:solidFill>
        <a:latin typeface="Arial" charset="0"/>
        <a:ea typeface="黑体" pitchFamily="2" charset="-122"/>
        <a:cs typeface="+mn-cs"/>
      </a:defRPr>
    </a:lvl2pPr>
    <a:lvl3pPr marL="914400" algn="l" rtl="0" fontAlgn="base">
      <a:spcBef>
        <a:spcPct val="0"/>
      </a:spcBef>
      <a:spcAft>
        <a:spcPct val="0"/>
      </a:spcAft>
      <a:defRPr kern="1200">
        <a:solidFill>
          <a:schemeClr val="tx1"/>
        </a:solidFill>
        <a:latin typeface="Arial" charset="0"/>
        <a:ea typeface="黑体" pitchFamily="2" charset="-122"/>
        <a:cs typeface="+mn-cs"/>
      </a:defRPr>
    </a:lvl3pPr>
    <a:lvl4pPr marL="1371600" algn="l" rtl="0" fontAlgn="base">
      <a:spcBef>
        <a:spcPct val="0"/>
      </a:spcBef>
      <a:spcAft>
        <a:spcPct val="0"/>
      </a:spcAft>
      <a:defRPr kern="1200">
        <a:solidFill>
          <a:schemeClr val="tx1"/>
        </a:solidFill>
        <a:latin typeface="Arial" charset="0"/>
        <a:ea typeface="黑体" pitchFamily="2" charset="-122"/>
        <a:cs typeface="+mn-cs"/>
      </a:defRPr>
    </a:lvl4pPr>
    <a:lvl5pPr marL="1828800" algn="l" rtl="0" fontAlgn="base">
      <a:spcBef>
        <a:spcPct val="0"/>
      </a:spcBef>
      <a:spcAft>
        <a:spcPct val="0"/>
      </a:spcAft>
      <a:defRPr kern="1200">
        <a:solidFill>
          <a:schemeClr val="tx1"/>
        </a:solidFill>
        <a:latin typeface="Arial" charset="0"/>
        <a:ea typeface="黑体" pitchFamily="2" charset="-122"/>
        <a:cs typeface="+mn-cs"/>
      </a:defRPr>
    </a:lvl5pPr>
    <a:lvl6pPr marL="2286000" algn="l" defTabSz="914400" rtl="0" eaLnBrk="1" latinLnBrk="0" hangingPunct="1">
      <a:defRPr kern="1200">
        <a:solidFill>
          <a:schemeClr val="tx1"/>
        </a:solidFill>
        <a:latin typeface="Arial" charset="0"/>
        <a:ea typeface="黑体" pitchFamily="2" charset="-122"/>
        <a:cs typeface="+mn-cs"/>
      </a:defRPr>
    </a:lvl6pPr>
    <a:lvl7pPr marL="2743200" algn="l" defTabSz="914400" rtl="0" eaLnBrk="1" latinLnBrk="0" hangingPunct="1">
      <a:defRPr kern="1200">
        <a:solidFill>
          <a:schemeClr val="tx1"/>
        </a:solidFill>
        <a:latin typeface="Arial" charset="0"/>
        <a:ea typeface="黑体" pitchFamily="2" charset="-122"/>
        <a:cs typeface="+mn-cs"/>
      </a:defRPr>
    </a:lvl7pPr>
    <a:lvl8pPr marL="3200400" algn="l" defTabSz="914400" rtl="0" eaLnBrk="1" latinLnBrk="0" hangingPunct="1">
      <a:defRPr kern="1200">
        <a:solidFill>
          <a:schemeClr val="tx1"/>
        </a:solidFill>
        <a:latin typeface="Arial" charset="0"/>
        <a:ea typeface="黑体" pitchFamily="2" charset="-122"/>
        <a:cs typeface="+mn-cs"/>
      </a:defRPr>
    </a:lvl8pPr>
    <a:lvl9pPr marL="3657600" algn="l" defTabSz="914400" rtl="0" eaLnBrk="1" latinLnBrk="0" hangingPunct="1">
      <a:defRPr kern="1200">
        <a:solidFill>
          <a:schemeClr val="tx1"/>
        </a:solidFill>
        <a:latin typeface="Arial" charset="0"/>
        <a:ea typeface="黑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3300"/>
    <a:srgbClr val="669900"/>
    <a:srgbClr val="99CC00"/>
    <a:srgbClr val="C6D9F1"/>
    <a:srgbClr val="0066FF"/>
    <a:srgbClr val="99FFCC"/>
    <a:srgbClr val="339933"/>
    <a:srgbClr val="FF9966"/>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84" autoAdjust="0"/>
    <p:restoredTop sz="98212" autoAdjust="0"/>
  </p:normalViewPr>
  <p:slideViewPr>
    <p:cSldViewPr>
      <p:cViewPr>
        <p:scale>
          <a:sx n="80" d="100"/>
          <a:sy n="80" d="100"/>
        </p:scale>
        <p:origin x="-1068" y="-168"/>
      </p:cViewPr>
      <p:guideLst>
        <p:guide orient="horz" pos="2160"/>
        <p:guide pos="2880"/>
      </p:guideLst>
    </p:cSldViewPr>
  </p:slideViewPr>
  <p:outlineViewPr>
    <p:cViewPr>
      <p:scale>
        <a:sx n="33" d="100"/>
        <a:sy n="33" d="100"/>
      </p:scale>
      <p:origin x="0" y="13056"/>
    </p:cViewPr>
  </p:outlineViewPr>
  <p:notesTextViewPr>
    <p:cViewPr>
      <p:scale>
        <a:sx n="100" d="100"/>
        <a:sy n="100" d="100"/>
      </p:scale>
      <p:origin x="0" y="0"/>
    </p:cViewPr>
  </p:notesTextViewPr>
  <p:sorterViewPr>
    <p:cViewPr>
      <p:scale>
        <a:sx n="100" d="100"/>
        <a:sy n="100" d="100"/>
      </p:scale>
      <p:origin x="0" y="11652"/>
    </p:cViewPr>
  </p:sorterViewPr>
  <p:notesViewPr>
    <p:cSldViewPr>
      <p:cViewPr varScale="1">
        <p:scale>
          <a:sx n="86" d="100"/>
          <a:sy n="86" d="100"/>
        </p:scale>
        <p:origin x="-250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EA2041-95D5-4091-A8FC-FCED798FD2D6}" type="doc">
      <dgm:prSet loTypeId="urn:microsoft.com/office/officeart/2005/8/layout/process1" loCatId="process" qsTypeId="urn:microsoft.com/office/officeart/2005/8/quickstyle/simple1" qsCatId="simple" csTypeId="urn:microsoft.com/office/officeart/2005/8/colors/accent1_2" csCatId="accent1" phldr="1"/>
      <dgm:spPr/>
    </dgm:pt>
    <dgm:pt modelId="{3DEDEB20-78ED-4AC2-83B7-9609A2AC2437}">
      <dgm:prSet phldrT="[文本]"/>
      <dgm:spPr/>
      <dgm:t>
        <a:bodyPr/>
        <a:lstStyle/>
        <a:p>
          <a:r>
            <a:rPr lang="zh-CN" altLang="en-US" b="1" dirty="0" smtClean="0">
              <a:solidFill>
                <a:srgbClr val="FF0000"/>
              </a:solidFill>
            </a:rPr>
            <a:t>概念设计</a:t>
          </a:r>
          <a:endParaRPr lang="zh-CN" altLang="en-US" b="1" dirty="0">
            <a:solidFill>
              <a:srgbClr val="FF0000"/>
            </a:solidFill>
          </a:endParaRPr>
        </a:p>
      </dgm:t>
    </dgm:pt>
    <dgm:pt modelId="{00039103-32FF-4DDB-BCE5-BB6C6FF073C9}" type="parTrans" cxnId="{1E4D6CB8-3FEC-4E1D-B0BB-1E60F1E7F40A}">
      <dgm:prSet/>
      <dgm:spPr/>
      <dgm:t>
        <a:bodyPr/>
        <a:lstStyle/>
        <a:p>
          <a:endParaRPr lang="zh-CN" altLang="en-US"/>
        </a:p>
      </dgm:t>
    </dgm:pt>
    <dgm:pt modelId="{F04FA33B-5C46-46F9-A1BC-353DE4892C68}" type="sibTrans" cxnId="{1E4D6CB8-3FEC-4E1D-B0BB-1E60F1E7F40A}">
      <dgm:prSet/>
      <dgm:spPr/>
      <dgm:t>
        <a:bodyPr/>
        <a:lstStyle/>
        <a:p>
          <a:endParaRPr lang="zh-CN" altLang="en-US"/>
        </a:p>
      </dgm:t>
    </dgm:pt>
    <dgm:pt modelId="{4B0F88AE-2ED8-44D4-B38E-A811FE0F4BB6}">
      <dgm:prSet phldrT="[文本]"/>
      <dgm:spPr/>
      <dgm:t>
        <a:bodyPr/>
        <a:lstStyle/>
        <a:p>
          <a:r>
            <a:rPr lang="zh-CN" altLang="en-US" dirty="0" smtClean="0"/>
            <a:t>布置设计</a:t>
          </a:r>
          <a:endParaRPr lang="zh-CN" altLang="en-US" dirty="0"/>
        </a:p>
      </dgm:t>
    </dgm:pt>
    <dgm:pt modelId="{352607C5-B4C4-4251-AAE6-981A35A89651}" type="parTrans" cxnId="{A13904CE-F9E9-4C06-8A35-0ED8CBFED032}">
      <dgm:prSet/>
      <dgm:spPr/>
      <dgm:t>
        <a:bodyPr/>
        <a:lstStyle/>
        <a:p>
          <a:endParaRPr lang="zh-CN" altLang="en-US"/>
        </a:p>
      </dgm:t>
    </dgm:pt>
    <dgm:pt modelId="{2039B9E9-385B-478C-9C6D-4D8F3D8DE242}" type="sibTrans" cxnId="{A13904CE-F9E9-4C06-8A35-0ED8CBFED032}">
      <dgm:prSet/>
      <dgm:spPr/>
      <dgm:t>
        <a:bodyPr/>
        <a:lstStyle/>
        <a:p>
          <a:endParaRPr lang="zh-CN" altLang="en-US"/>
        </a:p>
      </dgm:t>
    </dgm:pt>
    <dgm:pt modelId="{214D41F3-B8CA-4525-B36E-EE1AAC158947}">
      <dgm:prSet phldrT="[文本]"/>
      <dgm:spPr/>
      <dgm:t>
        <a:bodyPr/>
        <a:lstStyle/>
        <a:p>
          <a:r>
            <a:rPr lang="zh-CN" altLang="en-US" dirty="0" smtClean="0"/>
            <a:t>详细设计</a:t>
          </a:r>
          <a:endParaRPr lang="zh-CN" altLang="en-US" dirty="0"/>
        </a:p>
      </dgm:t>
    </dgm:pt>
    <dgm:pt modelId="{5BF627AF-3EDA-4F36-B8FC-7D662B1DA952}" type="parTrans" cxnId="{7EB16B31-53F0-4E52-81BD-227B14ADA793}">
      <dgm:prSet/>
      <dgm:spPr/>
      <dgm:t>
        <a:bodyPr/>
        <a:lstStyle/>
        <a:p>
          <a:endParaRPr lang="zh-CN" altLang="en-US"/>
        </a:p>
      </dgm:t>
    </dgm:pt>
    <dgm:pt modelId="{472BFCBB-1D15-4472-8CB6-3356D4BC7A75}" type="sibTrans" cxnId="{7EB16B31-53F0-4E52-81BD-227B14ADA793}">
      <dgm:prSet/>
      <dgm:spPr/>
      <dgm:t>
        <a:bodyPr/>
        <a:lstStyle/>
        <a:p>
          <a:endParaRPr lang="zh-CN" altLang="en-US"/>
        </a:p>
      </dgm:t>
    </dgm:pt>
    <dgm:pt modelId="{E4315B04-6481-43C1-8F66-8FB84D6E67A3}">
      <dgm:prSet phldrT="[文本]"/>
      <dgm:spPr/>
      <dgm:t>
        <a:bodyPr/>
        <a:lstStyle/>
        <a:p>
          <a:r>
            <a:rPr lang="zh-CN" altLang="en-US" dirty="0" smtClean="0"/>
            <a:t>实验验证</a:t>
          </a:r>
          <a:endParaRPr lang="zh-CN" altLang="en-US" dirty="0"/>
        </a:p>
      </dgm:t>
    </dgm:pt>
    <dgm:pt modelId="{5AAE7900-1AFB-428B-9F5F-3B8FE01133FD}" type="parTrans" cxnId="{844295FA-35D3-41ED-8B54-8CD38BF04910}">
      <dgm:prSet/>
      <dgm:spPr/>
      <dgm:t>
        <a:bodyPr/>
        <a:lstStyle/>
        <a:p>
          <a:endParaRPr lang="zh-CN" altLang="en-US"/>
        </a:p>
      </dgm:t>
    </dgm:pt>
    <dgm:pt modelId="{D0D69E8D-030F-4925-8AB4-D5B4B057ED5C}" type="sibTrans" cxnId="{844295FA-35D3-41ED-8B54-8CD38BF04910}">
      <dgm:prSet/>
      <dgm:spPr/>
      <dgm:t>
        <a:bodyPr/>
        <a:lstStyle/>
        <a:p>
          <a:endParaRPr lang="zh-CN" altLang="en-US"/>
        </a:p>
      </dgm:t>
    </dgm:pt>
    <dgm:pt modelId="{5D525B20-FC6F-43B4-8BEA-4213A089CA79}" type="pres">
      <dgm:prSet presAssocID="{E2EA2041-95D5-4091-A8FC-FCED798FD2D6}" presName="Name0" presStyleCnt="0">
        <dgm:presLayoutVars>
          <dgm:dir/>
          <dgm:resizeHandles val="exact"/>
        </dgm:presLayoutVars>
      </dgm:prSet>
      <dgm:spPr/>
    </dgm:pt>
    <dgm:pt modelId="{BDF58A91-F944-45C9-BE1A-CAB9E5D10C7D}" type="pres">
      <dgm:prSet presAssocID="{3DEDEB20-78ED-4AC2-83B7-9609A2AC2437}" presName="node" presStyleLbl="node1" presStyleIdx="0" presStyleCnt="4">
        <dgm:presLayoutVars>
          <dgm:bulletEnabled val="1"/>
        </dgm:presLayoutVars>
      </dgm:prSet>
      <dgm:spPr/>
      <dgm:t>
        <a:bodyPr/>
        <a:lstStyle/>
        <a:p>
          <a:endParaRPr lang="zh-CN" altLang="en-US"/>
        </a:p>
      </dgm:t>
    </dgm:pt>
    <dgm:pt modelId="{A1504018-4BF8-43AE-831A-B45F4C2409C1}" type="pres">
      <dgm:prSet presAssocID="{F04FA33B-5C46-46F9-A1BC-353DE4892C68}" presName="sibTrans" presStyleLbl="sibTrans2D1" presStyleIdx="0" presStyleCnt="3"/>
      <dgm:spPr/>
      <dgm:t>
        <a:bodyPr/>
        <a:lstStyle/>
        <a:p>
          <a:endParaRPr lang="zh-CN" altLang="en-US"/>
        </a:p>
      </dgm:t>
    </dgm:pt>
    <dgm:pt modelId="{9D60DCBF-BBA5-43F7-95A7-E2A394C8B21A}" type="pres">
      <dgm:prSet presAssocID="{F04FA33B-5C46-46F9-A1BC-353DE4892C68}" presName="connectorText" presStyleLbl="sibTrans2D1" presStyleIdx="0" presStyleCnt="3"/>
      <dgm:spPr/>
      <dgm:t>
        <a:bodyPr/>
        <a:lstStyle/>
        <a:p>
          <a:endParaRPr lang="zh-CN" altLang="en-US"/>
        </a:p>
      </dgm:t>
    </dgm:pt>
    <dgm:pt modelId="{97BB9858-5BE4-4256-BD1A-DB3579CA6A68}" type="pres">
      <dgm:prSet presAssocID="{4B0F88AE-2ED8-44D4-B38E-A811FE0F4BB6}" presName="node" presStyleLbl="node1" presStyleIdx="1" presStyleCnt="4">
        <dgm:presLayoutVars>
          <dgm:bulletEnabled val="1"/>
        </dgm:presLayoutVars>
      </dgm:prSet>
      <dgm:spPr/>
      <dgm:t>
        <a:bodyPr/>
        <a:lstStyle/>
        <a:p>
          <a:endParaRPr lang="zh-CN" altLang="en-US"/>
        </a:p>
      </dgm:t>
    </dgm:pt>
    <dgm:pt modelId="{51FFADA7-68F2-4839-B745-E6D99C7FF9DA}" type="pres">
      <dgm:prSet presAssocID="{2039B9E9-385B-478C-9C6D-4D8F3D8DE242}" presName="sibTrans" presStyleLbl="sibTrans2D1" presStyleIdx="1" presStyleCnt="3"/>
      <dgm:spPr/>
      <dgm:t>
        <a:bodyPr/>
        <a:lstStyle/>
        <a:p>
          <a:endParaRPr lang="zh-CN" altLang="en-US"/>
        </a:p>
      </dgm:t>
    </dgm:pt>
    <dgm:pt modelId="{0590E10C-0743-4A2D-9E13-52B8CF480B8C}" type="pres">
      <dgm:prSet presAssocID="{2039B9E9-385B-478C-9C6D-4D8F3D8DE242}" presName="connectorText" presStyleLbl="sibTrans2D1" presStyleIdx="1" presStyleCnt="3"/>
      <dgm:spPr/>
      <dgm:t>
        <a:bodyPr/>
        <a:lstStyle/>
        <a:p>
          <a:endParaRPr lang="zh-CN" altLang="en-US"/>
        </a:p>
      </dgm:t>
    </dgm:pt>
    <dgm:pt modelId="{669D4564-8B62-48C3-B648-A7841BBDA241}" type="pres">
      <dgm:prSet presAssocID="{214D41F3-B8CA-4525-B36E-EE1AAC158947}" presName="node" presStyleLbl="node1" presStyleIdx="2" presStyleCnt="4">
        <dgm:presLayoutVars>
          <dgm:bulletEnabled val="1"/>
        </dgm:presLayoutVars>
      </dgm:prSet>
      <dgm:spPr/>
      <dgm:t>
        <a:bodyPr/>
        <a:lstStyle/>
        <a:p>
          <a:endParaRPr lang="zh-CN" altLang="en-US"/>
        </a:p>
      </dgm:t>
    </dgm:pt>
    <dgm:pt modelId="{D85C2BDA-628A-48AA-8D98-0FD63B9BDC8A}" type="pres">
      <dgm:prSet presAssocID="{472BFCBB-1D15-4472-8CB6-3356D4BC7A75}" presName="sibTrans" presStyleLbl="sibTrans2D1" presStyleIdx="2" presStyleCnt="3"/>
      <dgm:spPr/>
      <dgm:t>
        <a:bodyPr/>
        <a:lstStyle/>
        <a:p>
          <a:endParaRPr lang="zh-CN" altLang="en-US"/>
        </a:p>
      </dgm:t>
    </dgm:pt>
    <dgm:pt modelId="{169AEC59-BFC4-4BA9-8B67-359E5B267A52}" type="pres">
      <dgm:prSet presAssocID="{472BFCBB-1D15-4472-8CB6-3356D4BC7A75}" presName="connectorText" presStyleLbl="sibTrans2D1" presStyleIdx="2" presStyleCnt="3"/>
      <dgm:spPr/>
      <dgm:t>
        <a:bodyPr/>
        <a:lstStyle/>
        <a:p>
          <a:endParaRPr lang="zh-CN" altLang="en-US"/>
        </a:p>
      </dgm:t>
    </dgm:pt>
    <dgm:pt modelId="{64858494-4E61-4B3A-B34F-21D442BE92CA}" type="pres">
      <dgm:prSet presAssocID="{E4315B04-6481-43C1-8F66-8FB84D6E67A3}" presName="node" presStyleLbl="node1" presStyleIdx="3" presStyleCnt="4">
        <dgm:presLayoutVars>
          <dgm:bulletEnabled val="1"/>
        </dgm:presLayoutVars>
      </dgm:prSet>
      <dgm:spPr/>
      <dgm:t>
        <a:bodyPr/>
        <a:lstStyle/>
        <a:p>
          <a:endParaRPr lang="zh-CN" altLang="en-US"/>
        </a:p>
      </dgm:t>
    </dgm:pt>
  </dgm:ptLst>
  <dgm:cxnLst>
    <dgm:cxn modelId="{48631FE4-80F7-4396-8802-9091DFD7928A}" type="presOf" srcId="{2039B9E9-385B-478C-9C6D-4D8F3D8DE242}" destId="{51FFADA7-68F2-4839-B745-E6D99C7FF9DA}" srcOrd="0" destOrd="0" presId="urn:microsoft.com/office/officeart/2005/8/layout/process1"/>
    <dgm:cxn modelId="{2BD1EF59-DA8F-4961-BEEB-A8D06C297ABF}" type="presOf" srcId="{F04FA33B-5C46-46F9-A1BC-353DE4892C68}" destId="{A1504018-4BF8-43AE-831A-B45F4C2409C1}" srcOrd="0" destOrd="0" presId="urn:microsoft.com/office/officeart/2005/8/layout/process1"/>
    <dgm:cxn modelId="{E1C420CB-BC2C-4D2D-9773-ACDF8C61E43E}" type="presOf" srcId="{E4315B04-6481-43C1-8F66-8FB84D6E67A3}" destId="{64858494-4E61-4B3A-B34F-21D442BE92CA}" srcOrd="0" destOrd="0" presId="urn:microsoft.com/office/officeart/2005/8/layout/process1"/>
    <dgm:cxn modelId="{7EB16B31-53F0-4E52-81BD-227B14ADA793}" srcId="{E2EA2041-95D5-4091-A8FC-FCED798FD2D6}" destId="{214D41F3-B8CA-4525-B36E-EE1AAC158947}" srcOrd="2" destOrd="0" parTransId="{5BF627AF-3EDA-4F36-B8FC-7D662B1DA952}" sibTransId="{472BFCBB-1D15-4472-8CB6-3356D4BC7A75}"/>
    <dgm:cxn modelId="{1E4D6CB8-3FEC-4E1D-B0BB-1E60F1E7F40A}" srcId="{E2EA2041-95D5-4091-A8FC-FCED798FD2D6}" destId="{3DEDEB20-78ED-4AC2-83B7-9609A2AC2437}" srcOrd="0" destOrd="0" parTransId="{00039103-32FF-4DDB-BCE5-BB6C6FF073C9}" sibTransId="{F04FA33B-5C46-46F9-A1BC-353DE4892C68}"/>
    <dgm:cxn modelId="{EA02C549-3C66-4D0F-9A05-1516A6C1395F}" type="presOf" srcId="{3DEDEB20-78ED-4AC2-83B7-9609A2AC2437}" destId="{BDF58A91-F944-45C9-BE1A-CAB9E5D10C7D}" srcOrd="0" destOrd="0" presId="urn:microsoft.com/office/officeart/2005/8/layout/process1"/>
    <dgm:cxn modelId="{754DF5C5-77E8-4E13-9D91-921900A43927}" type="presOf" srcId="{214D41F3-B8CA-4525-B36E-EE1AAC158947}" destId="{669D4564-8B62-48C3-B648-A7841BBDA241}" srcOrd="0" destOrd="0" presId="urn:microsoft.com/office/officeart/2005/8/layout/process1"/>
    <dgm:cxn modelId="{419EFFBB-56C4-4BE8-B173-A424A34337FE}" type="presOf" srcId="{F04FA33B-5C46-46F9-A1BC-353DE4892C68}" destId="{9D60DCBF-BBA5-43F7-95A7-E2A394C8B21A}" srcOrd="1" destOrd="0" presId="urn:microsoft.com/office/officeart/2005/8/layout/process1"/>
    <dgm:cxn modelId="{F02A82F8-3ED2-4D5D-BC29-23DC3ABD7979}" type="presOf" srcId="{4B0F88AE-2ED8-44D4-B38E-A811FE0F4BB6}" destId="{97BB9858-5BE4-4256-BD1A-DB3579CA6A68}" srcOrd="0" destOrd="0" presId="urn:microsoft.com/office/officeart/2005/8/layout/process1"/>
    <dgm:cxn modelId="{844295FA-35D3-41ED-8B54-8CD38BF04910}" srcId="{E2EA2041-95D5-4091-A8FC-FCED798FD2D6}" destId="{E4315B04-6481-43C1-8F66-8FB84D6E67A3}" srcOrd="3" destOrd="0" parTransId="{5AAE7900-1AFB-428B-9F5F-3B8FE01133FD}" sibTransId="{D0D69E8D-030F-4925-8AB4-D5B4B057ED5C}"/>
    <dgm:cxn modelId="{8BA6AFF9-DE3D-48D9-A8A8-F6D771ED4B4D}" type="presOf" srcId="{E2EA2041-95D5-4091-A8FC-FCED798FD2D6}" destId="{5D525B20-FC6F-43B4-8BEA-4213A089CA79}" srcOrd="0" destOrd="0" presId="urn:microsoft.com/office/officeart/2005/8/layout/process1"/>
    <dgm:cxn modelId="{A13904CE-F9E9-4C06-8A35-0ED8CBFED032}" srcId="{E2EA2041-95D5-4091-A8FC-FCED798FD2D6}" destId="{4B0F88AE-2ED8-44D4-B38E-A811FE0F4BB6}" srcOrd="1" destOrd="0" parTransId="{352607C5-B4C4-4251-AAE6-981A35A89651}" sibTransId="{2039B9E9-385B-478C-9C6D-4D8F3D8DE242}"/>
    <dgm:cxn modelId="{7CD4A655-9CEE-421A-84A5-A2D14E1D7D58}" type="presOf" srcId="{2039B9E9-385B-478C-9C6D-4D8F3D8DE242}" destId="{0590E10C-0743-4A2D-9E13-52B8CF480B8C}" srcOrd="1" destOrd="0" presId="urn:microsoft.com/office/officeart/2005/8/layout/process1"/>
    <dgm:cxn modelId="{1FDD4826-ACF5-46E9-B0C8-6033EEC5181A}" type="presOf" srcId="{472BFCBB-1D15-4472-8CB6-3356D4BC7A75}" destId="{D85C2BDA-628A-48AA-8D98-0FD63B9BDC8A}" srcOrd="0" destOrd="0" presId="urn:microsoft.com/office/officeart/2005/8/layout/process1"/>
    <dgm:cxn modelId="{E4CB09E2-53C5-4691-BD2B-849E532885CA}" type="presOf" srcId="{472BFCBB-1D15-4472-8CB6-3356D4BC7A75}" destId="{169AEC59-BFC4-4BA9-8B67-359E5B267A52}" srcOrd="1" destOrd="0" presId="urn:microsoft.com/office/officeart/2005/8/layout/process1"/>
    <dgm:cxn modelId="{2034A747-A685-4EB5-9E5B-81B4D6228DDF}" type="presParOf" srcId="{5D525B20-FC6F-43B4-8BEA-4213A089CA79}" destId="{BDF58A91-F944-45C9-BE1A-CAB9E5D10C7D}" srcOrd="0" destOrd="0" presId="urn:microsoft.com/office/officeart/2005/8/layout/process1"/>
    <dgm:cxn modelId="{27C031A5-812E-4048-A0C4-A84AFE62234D}" type="presParOf" srcId="{5D525B20-FC6F-43B4-8BEA-4213A089CA79}" destId="{A1504018-4BF8-43AE-831A-B45F4C2409C1}" srcOrd="1" destOrd="0" presId="urn:microsoft.com/office/officeart/2005/8/layout/process1"/>
    <dgm:cxn modelId="{400CD865-9689-4ECE-8A8A-C10A51FE536B}" type="presParOf" srcId="{A1504018-4BF8-43AE-831A-B45F4C2409C1}" destId="{9D60DCBF-BBA5-43F7-95A7-E2A394C8B21A}" srcOrd="0" destOrd="0" presId="urn:microsoft.com/office/officeart/2005/8/layout/process1"/>
    <dgm:cxn modelId="{4F15D74D-F9B6-478F-8D0B-C35485EA8A9F}" type="presParOf" srcId="{5D525B20-FC6F-43B4-8BEA-4213A089CA79}" destId="{97BB9858-5BE4-4256-BD1A-DB3579CA6A68}" srcOrd="2" destOrd="0" presId="urn:microsoft.com/office/officeart/2005/8/layout/process1"/>
    <dgm:cxn modelId="{5F28067A-5DAA-4898-9D9A-DB3A8E2DF460}" type="presParOf" srcId="{5D525B20-FC6F-43B4-8BEA-4213A089CA79}" destId="{51FFADA7-68F2-4839-B745-E6D99C7FF9DA}" srcOrd="3" destOrd="0" presId="urn:microsoft.com/office/officeart/2005/8/layout/process1"/>
    <dgm:cxn modelId="{392A0EFB-4249-48E9-8C0E-A384193A7992}" type="presParOf" srcId="{51FFADA7-68F2-4839-B745-E6D99C7FF9DA}" destId="{0590E10C-0743-4A2D-9E13-52B8CF480B8C}" srcOrd="0" destOrd="0" presId="urn:microsoft.com/office/officeart/2005/8/layout/process1"/>
    <dgm:cxn modelId="{888FA5E4-FF62-486B-8ADE-2189B5DA4C9B}" type="presParOf" srcId="{5D525B20-FC6F-43B4-8BEA-4213A089CA79}" destId="{669D4564-8B62-48C3-B648-A7841BBDA241}" srcOrd="4" destOrd="0" presId="urn:microsoft.com/office/officeart/2005/8/layout/process1"/>
    <dgm:cxn modelId="{00FBACB7-E3F2-4420-B4DC-524AC68B8EB5}" type="presParOf" srcId="{5D525B20-FC6F-43B4-8BEA-4213A089CA79}" destId="{D85C2BDA-628A-48AA-8D98-0FD63B9BDC8A}" srcOrd="5" destOrd="0" presId="urn:microsoft.com/office/officeart/2005/8/layout/process1"/>
    <dgm:cxn modelId="{99E959DB-882D-4E53-AD53-AB06CC85DFC8}" type="presParOf" srcId="{D85C2BDA-628A-48AA-8D98-0FD63B9BDC8A}" destId="{169AEC59-BFC4-4BA9-8B67-359E5B267A52}" srcOrd="0" destOrd="0" presId="urn:microsoft.com/office/officeart/2005/8/layout/process1"/>
    <dgm:cxn modelId="{9F996FFC-7333-40A9-8EDE-BF8A0741DA0A}" type="presParOf" srcId="{5D525B20-FC6F-43B4-8BEA-4213A089CA79}" destId="{64858494-4E61-4B3A-B34F-21D442BE92CA}"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58A91-F944-45C9-BE1A-CAB9E5D10C7D}">
      <dsp:nvSpPr>
        <dsp:cNvPr id="0" name=""/>
        <dsp:cNvSpPr/>
      </dsp:nvSpPr>
      <dsp:spPr>
        <a:xfrm>
          <a:off x="3797" y="0"/>
          <a:ext cx="1660529" cy="7197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zh-CN" altLang="en-US" sz="2700" b="1" kern="1200" dirty="0" smtClean="0">
              <a:solidFill>
                <a:srgbClr val="FF0000"/>
              </a:solidFill>
            </a:rPr>
            <a:t>概念设计</a:t>
          </a:r>
          <a:endParaRPr lang="zh-CN" altLang="en-US" sz="2700" b="1" kern="1200" dirty="0">
            <a:solidFill>
              <a:srgbClr val="FF0000"/>
            </a:solidFill>
          </a:endParaRPr>
        </a:p>
      </dsp:txBody>
      <dsp:txXfrm>
        <a:off x="24877" y="21080"/>
        <a:ext cx="1618369" cy="677573"/>
      </dsp:txXfrm>
    </dsp:sp>
    <dsp:sp modelId="{A1504018-4BF8-43AE-831A-B45F4C2409C1}">
      <dsp:nvSpPr>
        <dsp:cNvPr id="0" name=""/>
        <dsp:cNvSpPr/>
      </dsp:nvSpPr>
      <dsp:spPr>
        <a:xfrm>
          <a:off x="1830380" y="153960"/>
          <a:ext cx="352032" cy="4118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kern="1200"/>
        </a:p>
      </dsp:txBody>
      <dsp:txXfrm>
        <a:off x="1830380" y="236322"/>
        <a:ext cx="246422" cy="247087"/>
      </dsp:txXfrm>
    </dsp:sp>
    <dsp:sp modelId="{97BB9858-5BE4-4256-BD1A-DB3579CA6A68}">
      <dsp:nvSpPr>
        <dsp:cNvPr id="0" name=""/>
        <dsp:cNvSpPr/>
      </dsp:nvSpPr>
      <dsp:spPr>
        <a:xfrm>
          <a:off x="2328539" y="0"/>
          <a:ext cx="1660529" cy="7197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zh-CN" altLang="en-US" sz="2700" kern="1200" dirty="0" smtClean="0"/>
            <a:t>布置设计</a:t>
          </a:r>
          <a:endParaRPr lang="zh-CN" altLang="en-US" sz="2700" kern="1200" dirty="0"/>
        </a:p>
      </dsp:txBody>
      <dsp:txXfrm>
        <a:off x="2349619" y="21080"/>
        <a:ext cx="1618369" cy="677573"/>
      </dsp:txXfrm>
    </dsp:sp>
    <dsp:sp modelId="{51FFADA7-68F2-4839-B745-E6D99C7FF9DA}">
      <dsp:nvSpPr>
        <dsp:cNvPr id="0" name=""/>
        <dsp:cNvSpPr/>
      </dsp:nvSpPr>
      <dsp:spPr>
        <a:xfrm>
          <a:off x="4155122" y="153960"/>
          <a:ext cx="352032" cy="4118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kern="1200"/>
        </a:p>
      </dsp:txBody>
      <dsp:txXfrm>
        <a:off x="4155122" y="236322"/>
        <a:ext cx="246422" cy="247087"/>
      </dsp:txXfrm>
    </dsp:sp>
    <dsp:sp modelId="{669D4564-8B62-48C3-B648-A7841BBDA241}">
      <dsp:nvSpPr>
        <dsp:cNvPr id="0" name=""/>
        <dsp:cNvSpPr/>
      </dsp:nvSpPr>
      <dsp:spPr>
        <a:xfrm>
          <a:off x="4653280" y="0"/>
          <a:ext cx="1660529" cy="7197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zh-CN" altLang="en-US" sz="2700" kern="1200" dirty="0" smtClean="0"/>
            <a:t>详细设计</a:t>
          </a:r>
          <a:endParaRPr lang="zh-CN" altLang="en-US" sz="2700" kern="1200" dirty="0"/>
        </a:p>
      </dsp:txBody>
      <dsp:txXfrm>
        <a:off x="4674360" y="21080"/>
        <a:ext cx="1618369" cy="677573"/>
      </dsp:txXfrm>
    </dsp:sp>
    <dsp:sp modelId="{D85C2BDA-628A-48AA-8D98-0FD63B9BDC8A}">
      <dsp:nvSpPr>
        <dsp:cNvPr id="0" name=""/>
        <dsp:cNvSpPr/>
      </dsp:nvSpPr>
      <dsp:spPr>
        <a:xfrm>
          <a:off x="6479863" y="153960"/>
          <a:ext cx="352032" cy="4118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zh-CN" altLang="en-US" sz="1800" kern="1200"/>
        </a:p>
      </dsp:txBody>
      <dsp:txXfrm>
        <a:off x="6479863" y="236322"/>
        <a:ext cx="246422" cy="247087"/>
      </dsp:txXfrm>
    </dsp:sp>
    <dsp:sp modelId="{64858494-4E61-4B3A-B34F-21D442BE92CA}">
      <dsp:nvSpPr>
        <dsp:cNvPr id="0" name=""/>
        <dsp:cNvSpPr/>
      </dsp:nvSpPr>
      <dsp:spPr>
        <a:xfrm>
          <a:off x="6978022" y="0"/>
          <a:ext cx="1660529" cy="7197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zh-CN" altLang="en-US" sz="2700" kern="1200" dirty="0" smtClean="0"/>
            <a:t>实验验证</a:t>
          </a:r>
          <a:endParaRPr lang="zh-CN" altLang="en-US" sz="2700" kern="1200" dirty="0"/>
        </a:p>
      </dsp:txBody>
      <dsp:txXfrm>
        <a:off x="6999102" y="21080"/>
        <a:ext cx="1618369" cy="6775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ea typeface="宋体" charset="-122"/>
              </a:defRPr>
            </a:lvl1pPr>
          </a:lstStyle>
          <a:p>
            <a:pPr>
              <a:defRPr/>
            </a:pPr>
            <a:endParaRPr lang="en-US" altLang="zh-CN"/>
          </a:p>
        </p:txBody>
      </p:sp>
      <p:sp>
        <p:nvSpPr>
          <p:cNvPr id="6758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endParaRPr lang="en-US" altLang="zh-CN"/>
          </a:p>
        </p:txBody>
      </p:sp>
      <p:sp>
        <p:nvSpPr>
          <p:cNvPr id="6758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ea typeface="宋体" charset="-122"/>
              </a:defRPr>
            </a:lvl1pPr>
          </a:lstStyle>
          <a:p>
            <a:pPr>
              <a:defRPr/>
            </a:pPr>
            <a:endParaRPr lang="en-US" altLang="zh-CN"/>
          </a:p>
        </p:txBody>
      </p:sp>
      <p:sp>
        <p:nvSpPr>
          <p:cNvPr id="6758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ea typeface="宋体" charset="-122"/>
              </a:defRPr>
            </a:lvl1pPr>
          </a:lstStyle>
          <a:p>
            <a:pPr>
              <a:defRPr/>
            </a:pPr>
            <a:fld id="{A1B0CF65-1C1F-436A-A957-37311F4D4C90}" type="slidenum">
              <a:rPr lang="en-US" altLang="zh-CN"/>
              <a:pPr>
                <a:defRPr/>
              </a:pPr>
              <a:t>‹#›</a:t>
            </a:fld>
            <a:endParaRPr lang="en-US" altLang="zh-CN"/>
          </a:p>
        </p:txBody>
      </p:sp>
    </p:spTree>
    <p:extLst>
      <p:ext uri="{BB962C8B-B14F-4D97-AF65-F5344CB8AC3E}">
        <p14:creationId xmlns:p14="http://schemas.microsoft.com/office/powerpoint/2010/main" val="3678595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ea typeface="宋体" charset="-122"/>
              </a:defRPr>
            </a:lvl1pPr>
          </a:lstStyle>
          <a:p>
            <a:pPr>
              <a:defRPr/>
            </a:pPr>
            <a:endParaRPr lang="en-US"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endParaRPr lang="en-US" altLang="zh-CN"/>
          </a:p>
        </p:txBody>
      </p:sp>
      <p:sp>
        <p:nvSpPr>
          <p:cNvPr id="614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ea typeface="宋体" charset="-122"/>
              </a:defRPr>
            </a:lvl1pPr>
          </a:lstStyle>
          <a:p>
            <a:pPr>
              <a:defRPr/>
            </a:pPr>
            <a:endParaRPr lang="en-US"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ea typeface="宋体" charset="-122"/>
              </a:defRPr>
            </a:lvl1pPr>
          </a:lstStyle>
          <a:p>
            <a:pPr>
              <a:defRPr/>
            </a:pPr>
            <a:fld id="{78262CC7-F01E-4CAD-AD57-D21B65C027C6}" type="slidenum">
              <a:rPr lang="en-US" altLang="zh-CN"/>
              <a:pPr>
                <a:defRPr/>
              </a:pPr>
              <a:t>‹#›</a:t>
            </a:fld>
            <a:endParaRPr lang="en-US" altLang="zh-CN"/>
          </a:p>
        </p:txBody>
      </p:sp>
    </p:spTree>
    <p:extLst>
      <p:ext uri="{BB962C8B-B14F-4D97-AF65-F5344CB8AC3E}">
        <p14:creationId xmlns:p14="http://schemas.microsoft.com/office/powerpoint/2010/main" val="32625084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ln/>
        </p:spPr>
        <p:txBody>
          <a:bodyPr/>
          <a:lstStyle/>
          <a:p>
            <a:r>
              <a:rPr lang="en-US" altLang="zh-CN" dirty="0" smtClean="0"/>
              <a:t>80</a:t>
            </a:r>
            <a:r>
              <a:rPr lang="zh-CN" altLang="en-US" dirty="0" smtClean="0"/>
              <a:t>年代毕业生占</a:t>
            </a:r>
            <a:r>
              <a:rPr lang="en-US" altLang="zh-CN" dirty="0" smtClean="0"/>
              <a:t>13%</a:t>
            </a:r>
            <a:r>
              <a:rPr lang="zh-CN" altLang="en-US" dirty="0" smtClean="0"/>
              <a:t>，</a:t>
            </a:r>
            <a:r>
              <a:rPr lang="en-US" altLang="zh-CN" dirty="0" smtClean="0"/>
              <a:t>90</a:t>
            </a:r>
            <a:r>
              <a:rPr lang="zh-CN" altLang="en-US" dirty="0" smtClean="0"/>
              <a:t>年代的毕业生占</a:t>
            </a:r>
            <a:r>
              <a:rPr lang="en-US" altLang="zh-CN" dirty="0" smtClean="0"/>
              <a:t>17%</a:t>
            </a:r>
            <a:r>
              <a:rPr lang="zh-CN" altLang="en-US" dirty="0" smtClean="0"/>
              <a:t>，</a:t>
            </a:r>
            <a:r>
              <a:rPr lang="en-US" altLang="zh-CN" dirty="0" smtClean="0"/>
              <a:t>2000</a:t>
            </a:r>
            <a:r>
              <a:rPr lang="zh-CN" altLang="en-US" dirty="0" smtClean="0"/>
              <a:t>年后的毕业生达到</a:t>
            </a:r>
            <a:r>
              <a:rPr lang="en-US" altLang="zh-CN" dirty="0" smtClean="0"/>
              <a:t>70%</a:t>
            </a:r>
            <a:r>
              <a:rPr lang="zh-CN" altLang="en-US" dirty="0" smtClean="0"/>
              <a:t>，</a:t>
            </a:r>
            <a:r>
              <a:rPr lang="en-US" altLang="zh-CN" dirty="0" smtClean="0"/>
              <a:t>20</a:t>
            </a:r>
            <a:r>
              <a:rPr lang="zh-CN" altLang="en-US" dirty="0" smtClean="0"/>
              <a:t>年断层，总体、动力、电力、雷达隐身、生命力保障等</a:t>
            </a:r>
            <a:endParaRPr lang="zh-CN" altLang="en-US" dirty="0" smtClean="0">
              <a:ea typeface="宋体" pitchFamily="2" charset="-122"/>
            </a:endParaRPr>
          </a:p>
        </p:txBody>
      </p:sp>
      <p:sp>
        <p:nvSpPr>
          <p:cNvPr id="57348" name="灯片编号占位符 3"/>
          <p:cNvSpPr>
            <a:spLocks noGrp="1"/>
          </p:cNvSpPr>
          <p:nvPr>
            <p:ph type="sldNum" sz="quarter" idx="5"/>
          </p:nvPr>
        </p:nvSpPr>
        <p:spPr>
          <a:noFill/>
        </p:spPr>
        <p:txBody>
          <a:bodyPr/>
          <a:lstStyle/>
          <a:p>
            <a:fld id="{EEE13D6E-0627-4C3C-BCA3-6225C11C3A90}" type="slidenum">
              <a:rPr lang="en-US" altLang="zh-CN" smtClean="0">
                <a:ea typeface="宋体" pitchFamily="2" charset="-122"/>
              </a:rPr>
              <a:pPr/>
              <a:t>3</a:t>
            </a:fld>
            <a:endParaRPr lang="en-US" altLang="zh-CN" smtClean="0">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工作流管理技术提供多人协同支持：管理者通过工作流程将任务进行分解到人，工程师通过任务管理模块接收分配的任务，启动工具或者多学科集成应用模板，完成设计任务，提交过程数据，从而完成任务，在完成任务的过程中可以获取上游的数据，接收任务相关的知识；</a:t>
            </a:r>
            <a:endParaRPr lang="en-US" altLang="zh-CN" dirty="0" smtClean="0"/>
          </a:p>
          <a:p>
            <a:r>
              <a:rPr lang="en-US" altLang="zh-CN" dirty="0" smtClean="0"/>
              <a:t>2</a:t>
            </a:r>
            <a:r>
              <a:rPr lang="zh-CN" altLang="en-US" dirty="0" smtClean="0"/>
              <a:t>、工程师可以根据任务性质，进行动态流程调整并提供驳回、迭代等业务过程，还可提供流程的动态再分解；</a:t>
            </a:r>
            <a:endParaRPr lang="en-US" altLang="zh-CN" dirty="0" smtClean="0"/>
          </a:p>
          <a:p>
            <a:r>
              <a:rPr lang="en-US" altLang="zh-CN" dirty="0" smtClean="0"/>
              <a:t>3</a:t>
            </a:r>
            <a:r>
              <a:rPr lang="zh-CN" altLang="en-US" dirty="0" smtClean="0"/>
              <a:t>、管理者通过知识管理模块可以将流程模板进行存储、以备后续重用。</a:t>
            </a:r>
            <a:endParaRPr lang="zh-CN" altLang="en-US" dirty="0"/>
          </a:p>
        </p:txBody>
      </p:sp>
      <p:sp>
        <p:nvSpPr>
          <p:cNvPr id="4" name="灯片编号占位符 3"/>
          <p:cNvSpPr>
            <a:spLocks noGrp="1"/>
          </p:cNvSpPr>
          <p:nvPr>
            <p:ph type="sldNum" sz="quarter" idx="10"/>
          </p:nvPr>
        </p:nvSpPr>
        <p:spPr/>
        <p:txBody>
          <a:bodyPr/>
          <a:lstStyle/>
          <a:p>
            <a:fld id="{44220CAF-3BEC-4AFC-B962-D85A7D31EDCD}" type="slidenum">
              <a:rPr lang="zh-CN" altLang="en-US" smtClean="0"/>
              <a:pPr/>
              <a:t>6</a:t>
            </a:fld>
            <a:endParaRPr lang="zh-CN" altLang="en-US"/>
          </a:p>
        </p:txBody>
      </p:sp>
    </p:spTree>
    <p:extLst>
      <p:ext uri="{BB962C8B-B14F-4D97-AF65-F5344CB8AC3E}">
        <p14:creationId xmlns:p14="http://schemas.microsoft.com/office/powerpoint/2010/main" val="1188798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应用场景：提供数据共享与协同的应用模式：工程师</a:t>
            </a:r>
            <a:r>
              <a:rPr lang="en-US" altLang="zh-CN" dirty="0" smtClean="0"/>
              <a:t>A</a:t>
            </a:r>
            <a:r>
              <a:rPr lang="zh-CN" altLang="en-US" dirty="0" smtClean="0"/>
              <a:t>的输出数据是工程师</a:t>
            </a:r>
            <a:r>
              <a:rPr lang="en-US" altLang="zh-CN" dirty="0" smtClean="0"/>
              <a:t>A</a:t>
            </a:r>
            <a:r>
              <a:rPr lang="zh-CN" altLang="en-US" dirty="0" smtClean="0"/>
              <a:t>的输入数据，那么工程师没完成一个版本的数据（</a:t>
            </a:r>
            <a:r>
              <a:rPr lang="en-US" altLang="zh-CN" dirty="0" smtClean="0"/>
              <a:t>v1.0</a:t>
            </a:r>
            <a:r>
              <a:rPr lang="zh-CN" altLang="en-US" dirty="0" smtClean="0"/>
              <a:t>），可以通过可见机制共享给工程师</a:t>
            </a:r>
            <a:r>
              <a:rPr lang="en-US" altLang="zh-CN" dirty="0" smtClean="0"/>
              <a:t>B</a:t>
            </a:r>
            <a:r>
              <a:rPr lang="zh-CN" altLang="en-US" dirty="0" smtClean="0"/>
              <a:t>；当工程师</a:t>
            </a:r>
            <a:r>
              <a:rPr lang="en-US" altLang="zh-CN" dirty="0" smtClean="0"/>
              <a:t>A</a:t>
            </a:r>
            <a:r>
              <a:rPr lang="zh-CN" altLang="en-US" dirty="0" smtClean="0"/>
              <a:t>完成了新的版本后（</a:t>
            </a:r>
            <a:r>
              <a:rPr lang="en-US" altLang="zh-CN" dirty="0" smtClean="0"/>
              <a:t>V2.0</a:t>
            </a:r>
            <a:r>
              <a:rPr lang="zh-CN" altLang="en-US" dirty="0" smtClean="0"/>
              <a:t>），会通过消息机制</a:t>
            </a:r>
            <a:endParaRPr lang="en-US" altLang="zh-CN" dirty="0" smtClean="0"/>
          </a:p>
          <a:p>
            <a:r>
              <a:rPr lang="zh-CN" altLang="en-US" dirty="0" smtClean="0"/>
              <a:t>通知工程师</a:t>
            </a:r>
            <a:r>
              <a:rPr lang="en-US" altLang="zh-CN" dirty="0" smtClean="0"/>
              <a:t>B</a:t>
            </a:r>
            <a:r>
              <a:rPr lang="zh-CN" altLang="en-US" dirty="0" smtClean="0"/>
              <a:t>，通过数据的关系进行关联，可以实现更加灵活的协同模式。</a:t>
            </a:r>
            <a:endParaRPr lang="zh-CN" altLang="en-US" dirty="0"/>
          </a:p>
        </p:txBody>
      </p:sp>
      <p:sp>
        <p:nvSpPr>
          <p:cNvPr id="4" name="灯片编号占位符 3"/>
          <p:cNvSpPr>
            <a:spLocks noGrp="1"/>
          </p:cNvSpPr>
          <p:nvPr>
            <p:ph type="sldNum" sz="quarter" idx="10"/>
          </p:nvPr>
        </p:nvSpPr>
        <p:spPr/>
        <p:txBody>
          <a:bodyPr/>
          <a:lstStyle/>
          <a:p>
            <a:fld id="{364E9C25-96AA-4CB2-857F-D4F7CDA7F427}" type="slidenum">
              <a:rPr lang="zh-CN" altLang="en-US" smtClean="0"/>
              <a:pPr/>
              <a:t>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上下游数据自动传递</a:t>
            </a:r>
          </a:p>
          <a:p>
            <a:r>
              <a:rPr lang="zh-CN" altLang="en-US" dirty="0" smtClean="0"/>
              <a:t>规范、经验封装（模板）</a:t>
            </a:r>
          </a:p>
          <a:p>
            <a:r>
              <a:rPr lang="zh-CN" altLang="en-US" dirty="0" smtClean="0"/>
              <a:t>规范化仿真报告生成</a:t>
            </a:r>
            <a:endParaRPr lang="zh-CN" altLang="en-US" dirty="0"/>
          </a:p>
        </p:txBody>
      </p:sp>
      <p:sp>
        <p:nvSpPr>
          <p:cNvPr id="4" name="灯片编号占位符 3"/>
          <p:cNvSpPr>
            <a:spLocks noGrp="1"/>
          </p:cNvSpPr>
          <p:nvPr>
            <p:ph type="sldNum" sz="quarter" idx="10"/>
          </p:nvPr>
        </p:nvSpPr>
        <p:spPr/>
        <p:txBody>
          <a:bodyPr/>
          <a:lstStyle/>
          <a:p>
            <a:fld id="{364E9C25-96AA-4CB2-857F-D4F7CDA7F427}" type="slidenum">
              <a:rPr lang="zh-CN" altLang="en-US" smtClean="0"/>
              <a:pPr/>
              <a:t>15</a:t>
            </a:fld>
            <a:endParaRPr lang="zh-CN" altLang="en-US"/>
          </a:p>
        </p:txBody>
      </p:sp>
    </p:spTree>
    <p:extLst>
      <p:ext uri="{BB962C8B-B14F-4D97-AF65-F5344CB8AC3E}">
        <p14:creationId xmlns:p14="http://schemas.microsoft.com/office/powerpoint/2010/main" val="1336679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en-US" altLang="zh-CN" sz="1800" dirty="0" smtClean="0"/>
              <a:t>AutoCAD</a:t>
            </a:r>
            <a:r>
              <a:rPr lang="zh-CN" altLang="en-US" sz="1800" dirty="0" smtClean="0"/>
              <a:t>、</a:t>
            </a:r>
            <a:r>
              <a:rPr lang="en-US" altLang="zh-CN" sz="1800" dirty="0" smtClean="0"/>
              <a:t>Pro/E</a:t>
            </a:r>
            <a:r>
              <a:rPr lang="zh-CN" altLang="en-US" sz="1800" dirty="0" smtClean="0"/>
              <a:t>；</a:t>
            </a:r>
            <a:endParaRPr lang="en-US" altLang="zh-CN" sz="1800" dirty="0" smtClean="0"/>
          </a:p>
          <a:p>
            <a:pPr lvl="1"/>
            <a:r>
              <a:rPr lang="zh-CN" altLang="en-US" sz="1800" dirty="0" smtClean="0"/>
              <a:t>仿真软件：</a:t>
            </a:r>
            <a:r>
              <a:rPr lang="en-US" altLang="zh-CN" sz="1800" dirty="0" smtClean="0"/>
              <a:t>ANSYS</a:t>
            </a:r>
            <a:r>
              <a:rPr lang="zh-CN" altLang="en-US" sz="1800" dirty="0" smtClean="0"/>
              <a:t>、</a:t>
            </a:r>
            <a:r>
              <a:rPr lang="en-US" altLang="zh-CN" sz="1800" dirty="0" smtClean="0"/>
              <a:t>NASTRAN</a:t>
            </a:r>
            <a:r>
              <a:rPr lang="zh-CN" altLang="en-US" sz="1800" dirty="0" smtClean="0"/>
              <a:t>、</a:t>
            </a:r>
            <a:r>
              <a:rPr lang="en-US" altLang="zh-CN" sz="1800" dirty="0" smtClean="0"/>
              <a:t>CFDDesign</a:t>
            </a:r>
            <a:r>
              <a:rPr lang="zh-CN" altLang="en-US" sz="1800" dirty="0" smtClean="0"/>
              <a:t>、</a:t>
            </a:r>
            <a:r>
              <a:rPr lang="en-US" altLang="zh-CN" sz="1800" dirty="0" smtClean="0"/>
              <a:t>Adams</a:t>
            </a:r>
            <a:r>
              <a:rPr lang="zh-CN" altLang="en-US" sz="1800" dirty="0" smtClean="0"/>
              <a:t>、</a:t>
            </a:r>
            <a:r>
              <a:rPr lang="en-US" altLang="zh-CN" sz="1800" dirty="0" smtClean="0"/>
              <a:t>Fatigue</a:t>
            </a:r>
            <a:r>
              <a:rPr lang="zh-CN" altLang="en-US" sz="1800" dirty="0" smtClean="0"/>
              <a:t>；</a:t>
            </a:r>
            <a:endParaRPr lang="en-US" altLang="zh-CN" sz="1800" dirty="0" smtClean="0"/>
          </a:p>
          <a:p>
            <a:pPr lvl="1"/>
            <a:r>
              <a:rPr lang="zh-CN" altLang="en-US" sz="1800" dirty="0" smtClean="0"/>
              <a:t>产品数据管理系统：</a:t>
            </a:r>
            <a:r>
              <a:rPr lang="en-US" altLang="zh-CN" sz="1800" dirty="0" err="1" smtClean="0"/>
              <a:t>Windchill</a:t>
            </a:r>
            <a:r>
              <a:rPr lang="zh-CN" altLang="en-US" sz="1800" dirty="0" smtClean="0"/>
              <a:t>；</a:t>
            </a:r>
            <a:endParaRPr lang="en-US" altLang="zh-CN" sz="1800" dirty="0" smtClean="0"/>
          </a:p>
          <a:p>
            <a:r>
              <a:rPr lang="zh-CN" altLang="en-US" sz="1800" dirty="0" smtClean="0"/>
              <a:t>建设需求</a:t>
            </a:r>
            <a:endParaRPr lang="en-US" altLang="zh-CN" sz="1800" dirty="0" smtClean="0"/>
          </a:p>
          <a:p>
            <a:pPr lvl="1"/>
            <a:r>
              <a:rPr lang="zh-CN" altLang="en-US" sz="1800" dirty="0" smtClean="0"/>
              <a:t>仿真软件：</a:t>
            </a:r>
            <a:r>
              <a:rPr lang="en-US" altLang="zh-CN" sz="1800" dirty="0" smtClean="0"/>
              <a:t>ANSYS</a:t>
            </a:r>
            <a:r>
              <a:rPr lang="zh-CN" altLang="en-US" sz="1800" dirty="0" smtClean="0"/>
              <a:t>、</a:t>
            </a:r>
            <a:r>
              <a:rPr lang="en-US" altLang="zh-CN" sz="1800" dirty="0" smtClean="0"/>
              <a:t>Tosca</a:t>
            </a:r>
            <a:r>
              <a:rPr lang="zh-CN" altLang="en-US" sz="1800" dirty="0" smtClean="0"/>
              <a:t>、</a:t>
            </a:r>
            <a:r>
              <a:rPr lang="en-US" altLang="zh-CN" sz="1800" dirty="0" smtClean="0"/>
              <a:t>Fluent</a:t>
            </a:r>
            <a:r>
              <a:rPr lang="zh-CN" altLang="en-US" sz="1800" dirty="0" smtClean="0"/>
              <a:t>、</a:t>
            </a:r>
            <a:r>
              <a:rPr lang="en-US" altLang="zh-CN" sz="1800" dirty="0" smtClean="0"/>
              <a:t>LS-</a:t>
            </a:r>
            <a:r>
              <a:rPr lang="en-US" altLang="zh-CN" sz="1800" dirty="0" err="1" smtClean="0"/>
              <a:t>Dyna</a:t>
            </a:r>
            <a:r>
              <a:rPr lang="zh-CN" altLang="en-US" sz="1800" dirty="0" smtClean="0"/>
              <a:t>、</a:t>
            </a:r>
            <a:r>
              <a:rPr lang="en-US" altLang="zh-CN" sz="1800" dirty="0" err="1" smtClean="0"/>
              <a:t>Autodyn</a:t>
            </a:r>
            <a:r>
              <a:rPr lang="zh-CN" altLang="en-US" sz="1800" dirty="0" smtClean="0"/>
              <a:t>；</a:t>
            </a:r>
            <a:endParaRPr lang="en-US" altLang="zh-CN" sz="1800" dirty="0" smtClean="0"/>
          </a:p>
          <a:p>
            <a:pPr lvl="1"/>
            <a:r>
              <a:rPr lang="zh-CN" altLang="en-US" sz="1800" dirty="0" smtClean="0"/>
              <a:t>多学科优化：</a:t>
            </a:r>
            <a:r>
              <a:rPr lang="en-US" altLang="zh-CN" sz="1800" dirty="0" err="1" smtClean="0"/>
              <a:t>ModelCenter</a:t>
            </a:r>
            <a:endParaRPr lang="en-US" altLang="zh-CN" sz="1800" dirty="0" smtClean="0"/>
          </a:p>
          <a:p>
            <a:endParaRPr lang="zh-CN" altLang="en-US" dirty="0"/>
          </a:p>
        </p:txBody>
      </p:sp>
      <p:sp>
        <p:nvSpPr>
          <p:cNvPr id="4" name="灯片编号占位符 3"/>
          <p:cNvSpPr>
            <a:spLocks noGrp="1"/>
          </p:cNvSpPr>
          <p:nvPr>
            <p:ph type="sldNum" sz="quarter" idx="10"/>
          </p:nvPr>
        </p:nvSpPr>
        <p:spPr/>
        <p:txBody>
          <a:bodyPr/>
          <a:lstStyle/>
          <a:p>
            <a:pPr>
              <a:defRPr/>
            </a:pPr>
            <a:fld id="{78262CC7-F01E-4CAD-AD57-D21B65C027C6}" type="slidenum">
              <a:rPr lang="en-US" altLang="zh-CN" smtClean="0"/>
              <a:pPr>
                <a:defRPr/>
              </a:pPr>
              <a:t>17</a:t>
            </a:fld>
            <a:endParaRPr lang="en-US" altLang="zh-CN"/>
          </a:p>
        </p:txBody>
      </p:sp>
    </p:spTree>
    <p:extLst>
      <p:ext uri="{BB962C8B-B14F-4D97-AF65-F5344CB8AC3E}">
        <p14:creationId xmlns:p14="http://schemas.microsoft.com/office/powerpoint/2010/main" val="2758539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Arial" charset="0"/>
                <a:ea typeface="宋体" pitchFamily="2" charset="-122"/>
                <a:cs typeface="+mn-cs"/>
              </a:rPr>
              <a:t>过程</a:t>
            </a:r>
            <a:r>
              <a:rPr lang="zh-CN" altLang="zh-CN" sz="1200" kern="1200" dirty="0" smtClean="0">
                <a:solidFill>
                  <a:schemeClr val="tx1"/>
                </a:solidFill>
                <a:effectLst/>
                <a:latin typeface="Arial" charset="0"/>
                <a:ea typeface="宋体" pitchFamily="2" charset="-122"/>
                <a:cs typeface="+mn-cs"/>
              </a:rPr>
              <a:t>中的输入输出参数组成一个完整的参数化数据流，工具软件集成系统通过设计点管理功能对这些参数进行组织形成一个包含输入输出参数的设计点。可以对设计点进行复制，通过修改复制后的设计点中的相关输入参数可以快速的对同一流程在不同输入参数下的响应进行比较、评判。</a:t>
            </a:r>
            <a:endParaRPr lang="zh-CN" altLang="en-US" dirty="0"/>
          </a:p>
        </p:txBody>
      </p:sp>
      <p:sp>
        <p:nvSpPr>
          <p:cNvPr id="4" name="灯片编号占位符 3"/>
          <p:cNvSpPr>
            <a:spLocks noGrp="1"/>
          </p:cNvSpPr>
          <p:nvPr>
            <p:ph type="sldNum" sz="quarter" idx="10"/>
          </p:nvPr>
        </p:nvSpPr>
        <p:spPr/>
        <p:txBody>
          <a:bodyPr/>
          <a:lstStyle/>
          <a:p>
            <a:pPr>
              <a:defRPr/>
            </a:pPr>
            <a:fld id="{D52BA3B4-7CD7-4E62-B844-364C4EE92A38}" type="slidenum">
              <a:rPr lang="en-US" altLang="zh-CN" smtClean="0"/>
              <a:pPr>
                <a:defRPr/>
              </a:pPr>
              <a:t>18</a:t>
            </a:fld>
            <a:endParaRPr lang="en-US" altLang="zh-CN"/>
          </a:p>
        </p:txBody>
      </p:sp>
    </p:spTree>
    <p:extLst>
      <p:ext uri="{BB962C8B-B14F-4D97-AF65-F5344CB8AC3E}">
        <p14:creationId xmlns:p14="http://schemas.microsoft.com/office/powerpoint/2010/main" val="65134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55251A3-E672-498F-8116-D193F175A940}" type="slidenum">
              <a:rPr lang="en-US" altLang="zh-CN" smtClean="0"/>
              <a:pPr/>
              <a:t>25</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342900" indent="-342900" eaLnBrk="1" hangingPunct="1">
              <a:lnSpc>
                <a:spcPct val="150000"/>
              </a:lnSpc>
              <a:spcBef>
                <a:spcPct val="20000"/>
              </a:spcBef>
              <a:buFont typeface="Wingdings" pitchFamily="2" charset="2"/>
              <a:buChar char="n"/>
            </a:pPr>
            <a:r>
              <a:rPr lang="zh-CN" altLang="zh-CN" smtClean="0"/>
              <a:t>针对于航空航天等复杂工程系统的设计，设计人员在设计过程中往往需要参考大量已有工程实例的数据，包括结构化的参数信息、文档资料、数字模型、图片信息以及相关的成品信息等。</a:t>
            </a:r>
            <a:endParaRPr lang="en-US" altLang="zh-CN" smtClean="0"/>
          </a:p>
          <a:p>
            <a:pPr marL="342900" indent="-342900" eaLnBrk="1" hangingPunct="1">
              <a:lnSpc>
                <a:spcPct val="150000"/>
              </a:lnSpc>
              <a:spcBef>
                <a:spcPct val="20000"/>
              </a:spcBef>
              <a:buFont typeface="Wingdings" pitchFamily="2" charset="2"/>
              <a:buChar char="n"/>
            </a:pPr>
            <a:r>
              <a:rPr lang="zh-CN" altLang="zh-CN" smtClean="0"/>
              <a:t>为了能够有针对性的管理、使用这些数据资源，使各种不同类型的数据资源能够和谐共存、统一管理，并且在数据的更新过程中保留历史记录，需要有一个完整的系统进行底层的数据支撑。一方面需要满足用户自定义存储类型及展现形式，另一方面又需要把相关的数据、数据文件等进行电子化存储。</a:t>
            </a:r>
          </a:p>
          <a:p>
            <a:pPr marL="342900" indent="-342900" eaLnBrk="1" hangingPunct="1">
              <a:lnSpc>
                <a:spcPct val="120000"/>
              </a:lnSpc>
              <a:spcBef>
                <a:spcPct val="20000"/>
              </a:spcBef>
              <a:buFont typeface="Wingdings" pitchFamily="2" charset="2"/>
              <a:buChar char="n"/>
            </a:pPr>
            <a:r>
              <a:rPr lang="zh-CN" altLang="zh-CN" smtClean="0"/>
              <a:t>在充分参考已有实例库程序、材料数据管理系统（</a:t>
            </a:r>
            <a:r>
              <a:rPr lang="en-US" altLang="zh-CN" smtClean="0"/>
              <a:t>Granta MI</a:t>
            </a:r>
            <a:r>
              <a:rPr lang="zh-CN" altLang="zh-CN" smtClean="0"/>
              <a:t>）和工程信息资源系统的基础上，借鉴相关软件的一些成熟的组件实现方法，结合公司的开发资源，提出了采用一个新版的</a:t>
            </a:r>
            <a:r>
              <a:rPr lang="en-US" altLang="zh-CN" smtClean="0"/>
              <a:t>SmartRef</a:t>
            </a:r>
            <a:r>
              <a:rPr lang="zh-CN" altLang="zh-CN" smtClean="0"/>
              <a:t>产品来满足客户的功能需求。</a:t>
            </a:r>
            <a:endParaRPr lang="en-US" altLang="zh-CN" smtClean="0"/>
          </a:p>
          <a:p>
            <a:pPr marL="342900" indent="-342900" eaLnBrk="1" hangingPunct="1">
              <a:lnSpc>
                <a:spcPct val="120000"/>
              </a:lnSpc>
              <a:spcBef>
                <a:spcPct val="20000"/>
              </a:spcBef>
              <a:buFont typeface="Wingdings" pitchFamily="2" charset="2"/>
              <a:buChar char="n"/>
            </a:pPr>
            <a:r>
              <a:rPr lang="zh-CN" altLang="en-US" smtClean="0"/>
              <a:t>通过</a:t>
            </a:r>
            <a:r>
              <a:rPr lang="en-US" altLang="zh-CN" smtClean="0"/>
              <a:t>SmartRef</a:t>
            </a:r>
            <a:r>
              <a:rPr lang="zh-CN" altLang="en-US" smtClean="0"/>
              <a:t>系统</a:t>
            </a:r>
            <a:r>
              <a:rPr lang="en-US" altLang="zh-CN" smtClean="0"/>
              <a:t>(</a:t>
            </a:r>
            <a:r>
              <a:rPr lang="zh-CN" altLang="en-US" smtClean="0"/>
              <a:t>工程信息资源平台</a:t>
            </a:r>
            <a:r>
              <a:rPr lang="en-US" altLang="zh-CN" smtClean="0"/>
              <a:t>)</a:t>
            </a:r>
            <a:r>
              <a:rPr lang="zh-CN" altLang="en-US" smtClean="0"/>
              <a:t>，设计工程师能够快速、全面的了解以往产品的各种数据信息，并且能够利用系统提供的分析工具，对各个型号数据信息进行统计分析，提高工作效率和缩短产品的研发时间。</a:t>
            </a:r>
            <a:endParaRPr lang="en-US" altLang="zh-CN" smtClean="0"/>
          </a:p>
          <a:p>
            <a:pPr marL="342900" indent="-342900" eaLnBrk="1" hangingPunct="1">
              <a:lnSpc>
                <a:spcPct val="120000"/>
              </a:lnSpc>
              <a:spcBef>
                <a:spcPct val="20000"/>
              </a:spcBef>
              <a:buFont typeface="Wingdings" pitchFamily="2" charset="2"/>
              <a:buChar char="n"/>
            </a:pPr>
            <a:r>
              <a:rPr lang="en-US" altLang="zh-CN" smtClean="0"/>
              <a:t>SmartRef</a:t>
            </a:r>
            <a:r>
              <a:rPr lang="zh-CN" altLang="en-US" smtClean="0"/>
              <a:t>系统</a:t>
            </a:r>
            <a:r>
              <a:rPr lang="en-US" altLang="zh-CN" smtClean="0"/>
              <a:t>(</a:t>
            </a:r>
            <a:r>
              <a:rPr lang="zh-CN" altLang="en-US" smtClean="0"/>
              <a:t>工程信息资源平台</a:t>
            </a:r>
            <a:r>
              <a:rPr lang="en-US" altLang="zh-CN" smtClean="0"/>
              <a:t>)</a:t>
            </a:r>
            <a:r>
              <a:rPr lang="zh-CN" altLang="en-US" smtClean="0"/>
              <a:t>立足成为主机院所的专业资源平台，将主机院所的各种数据资源整合统一管理，并提供强大的资源搜索引擎，建设成为主机院所的专业“百度资源”系统。</a:t>
            </a:r>
          </a:p>
        </p:txBody>
      </p:sp>
      <p:sp>
        <p:nvSpPr>
          <p:cNvPr id="77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3B63E98-D6D9-4E61-B32C-38606D88A53D}" type="slidenum">
              <a:rPr lang="en-US" altLang="zh-CN" smtClean="0">
                <a:latin typeface="Arial" charset="0"/>
              </a:rPr>
              <a:pPr eaLnBrk="1" fontAlgn="base" hangingPunct="1">
                <a:spcBef>
                  <a:spcPct val="0"/>
                </a:spcBef>
                <a:spcAft>
                  <a:spcPct val="0"/>
                </a:spcAft>
              </a:pPr>
              <a:t>29</a:t>
            </a:fld>
            <a:endParaRPr lang="en-US" altLang="zh-CN" smtClean="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grpSp>
        <p:nvGrpSpPr>
          <p:cNvPr id="4" name="Group 37"/>
          <p:cNvGrpSpPr>
            <a:grpSpLocks/>
          </p:cNvGrpSpPr>
          <p:nvPr userDrawn="1"/>
        </p:nvGrpSpPr>
        <p:grpSpPr bwMode="auto">
          <a:xfrm>
            <a:off x="3132138" y="2349500"/>
            <a:ext cx="6011862" cy="1079500"/>
            <a:chOff x="1973" y="1480"/>
            <a:chExt cx="3787" cy="680"/>
          </a:xfrm>
        </p:grpSpPr>
        <p:sp>
          <p:nvSpPr>
            <p:cNvPr id="5" name="AutoShape 23"/>
            <p:cNvSpPr>
              <a:spLocks noChangeArrowheads="1"/>
            </p:cNvSpPr>
            <p:nvPr userDrawn="1"/>
          </p:nvSpPr>
          <p:spPr bwMode="auto">
            <a:xfrm>
              <a:off x="1973" y="1480"/>
              <a:ext cx="3787" cy="680"/>
            </a:xfrm>
            <a:custGeom>
              <a:avLst/>
              <a:gdLst>
                <a:gd name="G0" fmla="+- 1757 0 0"/>
                <a:gd name="G1" fmla="+- 21600 0 1757"/>
                <a:gd name="G2" fmla="*/ 1757 1 2"/>
                <a:gd name="G3" fmla="+- 21600 0 G2"/>
                <a:gd name="G4" fmla="+/ 1757 21600 2"/>
                <a:gd name="G5" fmla="+/ G1 0 2"/>
                <a:gd name="G6" fmla="*/ 21600 21600 1757"/>
                <a:gd name="G7" fmla="*/ G6 1 2"/>
                <a:gd name="G8" fmla="+- 21600 0 G7"/>
                <a:gd name="G9" fmla="*/ 21600 1 2"/>
                <a:gd name="G10" fmla="+- 1757 0 G9"/>
                <a:gd name="G11" fmla="?: G10 G8 0"/>
                <a:gd name="G12" fmla="?: G10 G7 21600"/>
                <a:gd name="T0" fmla="*/ 20721 w 21600"/>
                <a:gd name="T1" fmla="*/ 10800 h 21600"/>
                <a:gd name="T2" fmla="*/ 10800 w 21600"/>
                <a:gd name="T3" fmla="*/ 21600 h 21600"/>
                <a:gd name="T4" fmla="*/ 879 w 21600"/>
                <a:gd name="T5" fmla="*/ 10800 h 21600"/>
                <a:gd name="T6" fmla="*/ 10800 w 21600"/>
                <a:gd name="T7" fmla="*/ 0 h 21600"/>
                <a:gd name="T8" fmla="*/ 2679 w 21600"/>
                <a:gd name="T9" fmla="*/ 2679 h 21600"/>
                <a:gd name="T10" fmla="*/ 18921 w 21600"/>
                <a:gd name="T11" fmla="*/ 18921 h 21600"/>
              </a:gdLst>
              <a:ahLst/>
              <a:cxnLst>
                <a:cxn ang="0">
                  <a:pos x="T0" y="T1"/>
                </a:cxn>
                <a:cxn ang="0">
                  <a:pos x="T2" y="T3"/>
                </a:cxn>
                <a:cxn ang="0">
                  <a:pos x="T4" y="T5"/>
                </a:cxn>
                <a:cxn ang="0">
                  <a:pos x="T6" y="T7"/>
                </a:cxn>
              </a:cxnLst>
              <a:rect l="T8" t="T9" r="T10" b="T11"/>
              <a:pathLst>
                <a:path w="21600" h="21600">
                  <a:moveTo>
                    <a:pt x="0" y="0"/>
                  </a:moveTo>
                  <a:lnTo>
                    <a:pt x="1757" y="21600"/>
                  </a:lnTo>
                  <a:lnTo>
                    <a:pt x="19843" y="21600"/>
                  </a:lnTo>
                  <a:lnTo>
                    <a:pt x="21600" y="0"/>
                  </a:lnTo>
                  <a:close/>
                </a:path>
              </a:pathLst>
            </a:custGeom>
            <a:gradFill rotWithShape="1">
              <a:gsLst>
                <a:gs pos="0">
                  <a:srgbClr val="FFFF66">
                    <a:alpha val="89999"/>
                  </a:srgbClr>
                </a:gs>
                <a:gs pos="100000">
                  <a:srgbClr val="F6D300">
                    <a:alpha val="0"/>
                  </a:srgbClr>
                </a:gs>
              </a:gsLst>
              <a:lin ang="2700000" scaled="1"/>
            </a:gradFill>
            <a:ln w="9525" algn="ctr">
              <a:noFill/>
              <a:miter lim="800000"/>
              <a:headEnd/>
              <a:tailEnd/>
            </a:ln>
            <a:effectLst/>
          </p:spPr>
          <p:txBody>
            <a:bodyPr wrap="none" anchor="ctr"/>
            <a:lstStyle/>
            <a:p>
              <a:pPr>
                <a:defRPr/>
              </a:pPr>
              <a:endParaRPr lang="zh-CN" altLang="en-US"/>
            </a:p>
          </p:txBody>
        </p:sp>
        <p:sp>
          <p:nvSpPr>
            <p:cNvPr id="6" name="AutoShape 36"/>
            <p:cNvSpPr>
              <a:spLocks noChangeArrowheads="1"/>
            </p:cNvSpPr>
            <p:nvPr userDrawn="1"/>
          </p:nvSpPr>
          <p:spPr bwMode="auto">
            <a:xfrm flipH="1">
              <a:off x="5452" y="1480"/>
              <a:ext cx="308" cy="680"/>
            </a:xfrm>
            <a:prstGeom prst="rtTriangle">
              <a:avLst/>
            </a:prstGeom>
            <a:gradFill rotWithShape="1">
              <a:gsLst>
                <a:gs pos="0">
                  <a:srgbClr val="FFFF66">
                    <a:alpha val="39000"/>
                  </a:srgbClr>
                </a:gs>
                <a:gs pos="100000">
                  <a:srgbClr val="FFFF66">
                    <a:alpha val="0"/>
                  </a:srgbClr>
                </a:gs>
              </a:gsLst>
              <a:lin ang="5400000" scaled="1"/>
            </a:gradFill>
            <a:ln w="9525" algn="ctr">
              <a:noFill/>
              <a:miter lim="800000"/>
              <a:headEnd/>
              <a:tailEnd/>
            </a:ln>
            <a:effectLst/>
          </p:spPr>
          <p:txBody>
            <a:bodyPr wrap="none" anchor="ctr"/>
            <a:lstStyle/>
            <a:p>
              <a:pPr>
                <a:defRPr/>
              </a:pPr>
              <a:endParaRPr lang="zh-CN" altLang="en-US"/>
            </a:p>
          </p:txBody>
        </p:sp>
      </p:grpSp>
      <p:pic>
        <p:nvPicPr>
          <p:cNvPr id="7" name="Picture 14" descr="logo"/>
          <p:cNvPicPr>
            <a:picLocks noChangeAspect="1" noChangeArrowheads="1"/>
          </p:cNvPicPr>
          <p:nvPr/>
        </p:nvPicPr>
        <p:blipFill>
          <a:blip r:embed="rId3" cstate="print"/>
          <a:srcRect/>
          <a:stretch>
            <a:fillRect/>
          </a:stretch>
        </p:blipFill>
        <p:spPr bwMode="auto">
          <a:xfrm>
            <a:off x="7667625" y="188913"/>
            <a:ext cx="1203325" cy="393700"/>
          </a:xfrm>
          <a:prstGeom prst="rect">
            <a:avLst/>
          </a:prstGeom>
          <a:noFill/>
          <a:ln w="9525">
            <a:noFill/>
            <a:miter lim="800000"/>
            <a:headEnd/>
            <a:tailEnd/>
          </a:ln>
        </p:spPr>
      </p:pic>
      <p:sp>
        <p:nvSpPr>
          <p:cNvPr id="8" name="Text Box 15"/>
          <p:cNvSpPr txBox="1">
            <a:spLocks noChangeArrowheads="1"/>
          </p:cNvSpPr>
          <p:nvPr/>
        </p:nvSpPr>
        <p:spPr bwMode="auto">
          <a:xfrm>
            <a:off x="0" y="6610350"/>
            <a:ext cx="9144000" cy="244475"/>
          </a:xfrm>
          <a:prstGeom prst="rect">
            <a:avLst/>
          </a:prstGeom>
          <a:noFill/>
          <a:ln w="9525">
            <a:noFill/>
            <a:miter lim="800000"/>
            <a:headEnd/>
            <a:tailEnd/>
          </a:ln>
          <a:effectLst/>
        </p:spPr>
        <p:txBody>
          <a:bodyPr>
            <a:spAutoFit/>
          </a:bodyPr>
          <a:lstStyle/>
          <a:p>
            <a:pPr algn="ctr">
              <a:spcBef>
                <a:spcPct val="50000"/>
              </a:spcBef>
              <a:defRPr/>
            </a:pPr>
            <a:r>
              <a:rPr lang="en-US" altLang="zh-CN" sz="1000" dirty="0" smtClean="0">
                <a:ea typeface="宋体" charset="-122"/>
              </a:rPr>
              <a:t>A </a:t>
            </a:r>
            <a:r>
              <a:rPr lang="en-US" altLang="zh-CN" sz="1000" dirty="0" err="1" smtClean="0">
                <a:ea typeface="宋体" charset="-122"/>
              </a:rPr>
              <a:t>Pera</a:t>
            </a:r>
            <a:r>
              <a:rPr lang="en-US" altLang="zh-CN" sz="1000" dirty="0" smtClean="0">
                <a:ea typeface="宋体" charset="-122"/>
              </a:rPr>
              <a:t> Global Company © 2013</a:t>
            </a:r>
            <a:r>
              <a:rPr lang="en-US" altLang="zh-CN" sz="1000" baseline="0" dirty="0" smtClean="0">
                <a:ea typeface="宋体" charset="-122"/>
              </a:rPr>
              <a:t> </a:t>
            </a:r>
            <a:r>
              <a:rPr lang="en-US" altLang="zh-CN" sz="1000" dirty="0" smtClean="0">
                <a:ea typeface="宋体" charset="-122"/>
              </a:rPr>
              <a:t>PERA China</a:t>
            </a:r>
            <a:endParaRPr lang="en-US" altLang="zh-CN" sz="1000" dirty="0">
              <a:ea typeface="宋体" charset="-122"/>
            </a:endParaRPr>
          </a:p>
        </p:txBody>
      </p:sp>
      <p:sp>
        <p:nvSpPr>
          <p:cNvPr id="5122" name="Rectangle 2"/>
          <p:cNvSpPr>
            <a:spLocks noGrp="1" noChangeArrowheads="1"/>
          </p:cNvSpPr>
          <p:nvPr>
            <p:ph type="ctrTitle"/>
          </p:nvPr>
        </p:nvSpPr>
        <p:spPr>
          <a:xfrm>
            <a:off x="3492500" y="1958975"/>
            <a:ext cx="5545138" cy="1470025"/>
          </a:xfrm>
        </p:spPr>
        <p:txBody>
          <a:bodyPr/>
          <a:lstStyle>
            <a:lvl1pPr>
              <a:defRPr sz="3300"/>
            </a:lvl1pPr>
          </a:lstStyle>
          <a:p>
            <a:r>
              <a:rPr lang="zh-CN" altLang="en-US"/>
              <a:t>单击此处编辑母版标题样式</a:t>
            </a:r>
          </a:p>
        </p:txBody>
      </p:sp>
      <p:sp>
        <p:nvSpPr>
          <p:cNvPr id="5123" name="Rectangle 3"/>
          <p:cNvSpPr>
            <a:spLocks noGrp="1" noChangeArrowheads="1"/>
          </p:cNvSpPr>
          <p:nvPr>
            <p:ph type="subTitle" idx="1"/>
          </p:nvPr>
        </p:nvSpPr>
        <p:spPr>
          <a:xfrm>
            <a:off x="3565525" y="2997200"/>
            <a:ext cx="5256213" cy="477838"/>
          </a:xfrm>
        </p:spPr>
        <p:txBody>
          <a:bodyPr/>
          <a:lstStyle>
            <a:lvl1pPr marL="0" indent="0">
              <a:buFont typeface="Wingdings" pitchFamily="2" charset="2"/>
              <a:buNone/>
              <a:defRPr sz="1500"/>
            </a:lvl1pPr>
          </a:lstStyle>
          <a:p>
            <a:r>
              <a:rPr lang="zh-CN" altLang="en-US"/>
              <a:t>单击此处编辑母版副标题样式</a:t>
            </a:r>
          </a:p>
        </p:txBody>
      </p:sp>
      <p:sp>
        <p:nvSpPr>
          <p:cNvPr id="9" name="Rectangle 4"/>
          <p:cNvSpPr>
            <a:spLocks noGrp="1" noChangeArrowheads="1"/>
          </p:cNvSpPr>
          <p:nvPr>
            <p:ph type="dt" sz="half" idx="10"/>
          </p:nvPr>
        </p:nvSpPr>
        <p:spPr>
          <a:xfrm>
            <a:off x="457200" y="6245225"/>
            <a:ext cx="2133600" cy="476250"/>
          </a:xfrm>
        </p:spPr>
        <p:txBody>
          <a:bodyPr/>
          <a:lstStyle>
            <a:lvl1pPr>
              <a:defRPr smtClean="0"/>
            </a:lvl1pPr>
          </a:lstStyle>
          <a:p>
            <a:pPr>
              <a:defRPr/>
            </a:pPr>
            <a:endParaRPr lang="en-US" altLang="zh-CN"/>
          </a:p>
        </p:txBody>
      </p:sp>
      <p:sp>
        <p:nvSpPr>
          <p:cNvPr id="10" name="Rectangle 5"/>
          <p:cNvSpPr>
            <a:spLocks noGrp="1" noChangeArrowheads="1"/>
          </p:cNvSpPr>
          <p:nvPr>
            <p:ph type="ftr" sz="quarter" idx="11"/>
          </p:nvPr>
        </p:nvSpPr>
        <p:spPr/>
        <p:txBody>
          <a:bodyPr/>
          <a:lstStyle>
            <a:lvl1pPr>
              <a:defRPr smtClean="0"/>
            </a:lvl1pPr>
          </a:lstStyle>
          <a:p>
            <a:pPr>
              <a:defRPr/>
            </a:pPr>
            <a:endParaRPr lang="en-US" altLang="zh-CN" dirty="0"/>
          </a:p>
        </p:txBody>
      </p:sp>
      <p:sp>
        <p:nvSpPr>
          <p:cNvPr id="11" name="Rectangle 6"/>
          <p:cNvSpPr>
            <a:spLocks noGrp="1" noChangeArrowheads="1"/>
          </p:cNvSpPr>
          <p:nvPr>
            <p:ph type="sldNum" sz="quarter" idx="12"/>
          </p:nvPr>
        </p:nvSpPr>
        <p:spPr>
          <a:xfrm>
            <a:off x="6553200" y="6245225"/>
            <a:ext cx="2133600" cy="476250"/>
          </a:xfrm>
        </p:spPr>
        <p:txBody>
          <a:bodyPr/>
          <a:lstStyle>
            <a:lvl1pPr>
              <a:defRPr smtClean="0"/>
            </a:lvl1pPr>
          </a:lstStyle>
          <a:p>
            <a:pPr>
              <a:defRPr/>
            </a:pPr>
            <a:fld id="{F58032A8-556B-4924-9D97-DC0904CCA646}"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5EB73A6-53ED-4357-8713-35DF8BEECD06}"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97663" y="-17463"/>
            <a:ext cx="2195512" cy="614362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7950" y="-17463"/>
            <a:ext cx="6437313" cy="614362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7E7D8A9-CAC9-4145-8792-C85D45B27C55}"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07950" y="-17463"/>
            <a:ext cx="6707188" cy="850901"/>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5" y="981075"/>
            <a:ext cx="4244975" cy="51450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981075"/>
            <a:ext cx="4244975" cy="24955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629025"/>
            <a:ext cx="4244975" cy="24971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005CDBDA-13C8-4D3D-95E1-679DC3A3762A}" type="slidenum">
              <a:rPr lang="en-US" altLang="zh-CN"/>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grpSp>
        <p:nvGrpSpPr>
          <p:cNvPr id="4" name="Group 37"/>
          <p:cNvGrpSpPr>
            <a:grpSpLocks/>
          </p:cNvGrpSpPr>
          <p:nvPr userDrawn="1"/>
        </p:nvGrpSpPr>
        <p:grpSpPr bwMode="auto">
          <a:xfrm>
            <a:off x="3132138" y="2349500"/>
            <a:ext cx="6011862" cy="1079500"/>
            <a:chOff x="1973" y="1480"/>
            <a:chExt cx="3787" cy="680"/>
          </a:xfrm>
        </p:grpSpPr>
        <p:sp>
          <p:nvSpPr>
            <p:cNvPr id="5" name="AutoShape 23"/>
            <p:cNvSpPr>
              <a:spLocks noChangeArrowheads="1"/>
            </p:cNvSpPr>
            <p:nvPr userDrawn="1"/>
          </p:nvSpPr>
          <p:spPr bwMode="auto">
            <a:xfrm>
              <a:off x="1973" y="1480"/>
              <a:ext cx="3787" cy="680"/>
            </a:xfrm>
            <a:custGeom>
              <a:avLst/>
              <a:gdLst>
                <a:gd name="G0" fmla="+- 1757 0 0"/>
                <a:gd name="G1" fmla="+- 21600 0 1757"/>
                <a:gd name="G2" fmla="*/ 1757 1 2"/>
                <a:gd name="G3" fmla="+- 21600 0 G2"/>
                <a:gd name="G4" fmla="+/ 1757 21600 2"/>
                <a:gd name="G5" fmla="+/ G1 0 2"/>
                <a:gd name="G6" fmla="*/ 21600 21600 1757"/>
                <a:gd name="G7" fmla="*/ G6 1 2"/>
                <a:gd name="G8" fmla="+- 21600 0 G7"/>
                <a:gd name="G9" fmla="*/ 21600 1 2"/>
                <a:gd name="G10" fmla="+- 1757 0 G9"/>
                <a:gd name="G11" fmla="?: G10 G8 0"/>
                <a:gd name="G12" fmla="?: G10 G7 21600"/>
                <a:gd name="T0" fmla="*/ 20721 w 21600"/>
                <a:gd name="T1" fmla="*/ 10800 h 21600"/>
                <a:gd name="T2" fmla="*/ 10800 w 21600"/>
                <a:gd name="T3" fmla="*/ 21600 h 21600"/>
                <a:gd name="T4" fmla="*/ 879 w 21600"/>
                <a:gd name="T5" fmla="*/ 10800 h 21600"/>
                <a:gd name="T6" fmla="*/ 10800 w 21600"/>
                <a:gd name="T7" fmla="*/ 0 h 21600"/>
                <a:gd name="T8" fmla="*/ 2679 w 21600"/>
                <a:gd name="T9" fmla="*/ 2679 h 21600"/>
                <a:gd name="T10" fmla="*/ 18921 w 21600"/>
                <a:gd name="T11" fmla="*/ 18921 h 21600"/>
              </a:gdLst>
              <a:ahLst/>
              <a:cxnLst>
                <a:cxn ang="0">
                  <a:pos x="T0" y="T1"/>
                </a:cxn>
                <a:cxn ang="0">
                  <a:pos x="T2" y="T3"/>
                </a:cxn>
                <a:cxn ang="0">
                  <a:pos x="T4" y="T5"/>
                </a:cxn>
                <a:cxn ang="0">
                  <a:pos x="T6" y="T7"/>
                </a:cxn>
              </a:cxnLst>
              <a:rect l="T8" t="T9" r="T10" b="T11"/>
              <a:pathLst>
                <a:path w="21600" h="21600">
                  <a:moveTo>
                    <a:pt x="0" y="0"/>
                  </a:moveTo>
                  <a:lnTo>
                    <a:pt x="1757" y="21600"/>
                  </a:lnTo>
                  <a:lnTo>
                    <a:pt x="19843" y="21600"/>
                  </a:lnTo>
                  <a:lnTo>
                    <a:pt x="21600" y="0"/>
                  </a:lnTo>
                  <a:close/>
                </a:path>
              </a:pathLst>
            </a:custGeom>
            <a:gradFill rotWithShape="1">
              <a:gsLst>
                <a:gs pos="0">
                  <a:srgbClr val="FFFF66">
                    <a:alpha val="89999"/>
                  </a:srgbClr>
                </a:gs>
                <a:gs pos="100000">
                  <a:srgbClr val="F6D300">
                    <a:alpha val="0"/>
                  </a:srgbClr>
                </a:gs>
              </a:gsLst>
              <a:lin ang="2700000" scaled="1"/>
            </a:gradFill>
            <a:ln w="9525" algn="ctr">
              <a:noFill/>
              <a:miter lim="800000"/>
              <a:headEnd/>
              <a:tailEnd/>
            </a:ln>
            <a:effectLst/>
          </p:spPr>
          <p:txBody>
            <a:bodyPr wrap="none" anchor="ctr"/>
            <a:lstStyle/>
            <a:p>
              <a:pPr>
                <a:defRPr/>
              </a:pPr>
              <a:endParaRPr lang="zh-CN" altLang="en-US">
                <a:solidFill>
                  <a:prstClr val="black"/>
                </a:solidFill>
              </a:endParaRPr>
            </a:p>
          </p:txBody>
        </p:sp>
        <p:sp>
          <p:nvSpPr>
            <p:cNvPr id="6" name="AutoShape 36"/>
            <p:cNvSpPr>
              <a:spLocks noChangeArrowheads="1"/>
            </p:cNvSpPr>
            <p:nvPr userDrawn="1"/>
          </p:nvSpPr>
          <p:spPr bwMode="auto">
            <a:xfrm flipH="1">
              <a:off x="5452" y="1480"/>
              <a:ext cx="308" cy="680"/>
            </a:xfrm>
            <a:prstGeom prst="rtTriangle">
              <a:avLst/>
            </a:prstGeom>
            <a:gradFill rotWithShape="1">
              <a:gsLst>
                <a:gs pos="0">
                  <a:srgbClr val="FFFF66">
                    <a:alpha val="39000"/>
                  </a:srgbClr>
                </a:gs>
                <a:gs pos="100000">
                  <a:srgbClr val="FFFF66">
                    <a:alpha val="0"/>
                  </a:srgbClr>
                </a:gs>
              </a:gsLst>
              <a:lin ang="5400000" scaled="1"/>
            </a:gradFill>
            <a:ln w="9525" algn="ctr">
              <a:noFill/>
              <a:miter lim="800000"/>
              <a:headEnd/>
              <a:tailEnd/>
            </a:ln>
            <a:effectLst/>
          </p:spPr>
          <p:txBody>
            <a:bodyPr wrap="none" anchor="ctr"/>
            <a:lstStyle/>
            <a:p>
              <a:pPr>
                <a:defRPr/>
              </a:pPr>
              <a:endParaRPr lang="zh-CN" altLang="en-US">
                <a:solidFill>
                  <a:prstClr val="black"/>
                </a:solidFill>
              </a:endParaRPr>
            </a:p>
          </p:txBody>
        </p:sp>
      </p:grpSp>
      <p:sp>
        <p:nvSpPr>
          <p:cNvPr id="8" name="Text Box 15"/>
          <p:cNvSpPr txBox="1">
            <a:spLocks noChangeArrowheads="1"/>
          </p:cNvSpPr>
          <p:nvPr/>
        </p:nvSpPr>
        <p:spPr bwMode="auto">
          <a:xfrm>
            <a:off x="0" y="6610350"/>
            <a:ext cx="9144000" cy="244475"/>
          </a:xfrm>
          <a:prstGeom prst="rect">
            <a:avLst/>
          </a:prstGeom>
          <a:noFill/>
          <a:ln w="9525">
            <a:noFill/>
            <a:miter lim="800000"/>
            <a:headEnd/>
            <a:tailEnd/>
          </a:ln>
          <a:effectLst/>
        </p:spPr>
        <p:txBody>
          <a:bodyPr>
            <a:spAutoFit/>
          </a:bodyPr>
          <a:lstStyle/>
          <a:p>
            <a:pPr algn="ctr">
              <a:spcBef>
                <a:spcPct val="50000"/>
              </a:spcBef>
              <a:defRPr/>
            </a:pPr>
            <a:r>
              <a:rPr lang="en-US" altLang="zh-CN" sz="1000" smtClean="0">
                <a:solidFill>
                  <a:prstClr val="black"/>
                </a:solidFill>
                <a:ea typeface="宋体" charset="-122"/>
              </a:rPr>
              <a:t>A Pera Global Company © 2009 PERA China</a:t>
            </a:r>
            <a:endParaRPr lang="en-US" altLang="zh-CN" sz="1000" dirty="0">
              <a:solidFill>
                <a:prstClr val="black"/>
              </a:solidFill>
              <a:ea typeface="宋体" charset="-122"/>
            </a:endParaRPr>
          </a:p>
        </p:txBody>
      </p:sp>
      <p:sp>
        <p:nvSpPr>
          <p:cNvPr id="5122" name="Rectangle 2"/>
          <p:cNvSpPr>
            <a:spLocks noGrp="1" noChangeArrowheads="1"/>
          </p:cNvSpPr>
          <p:nvPr>
            <p:ph type="ctrTitle"/>
          </p:nvPr>
        </p:nvSpPr>
        <p:spPr>
          <a:xfrm>
            <a:off x="3492500" y="1958975"/>
            <a:ext cx="5545138" cy="1470025"/>
          </a:xfrm>
        </p:spPr>
        <p:txBody>
          <a:bodyPr/>
          <a:lstStyle>
            <a:lvl1pPr>
              <a:defRPr sz="3300"/>
            </a:lvl1pPr>
          </a:lstStyle>
          <a:p>
            <a:r>
              <a:rPr lang="zh-CN" altLang="en-US"/>
              <a:t>单击此处编辑母版标题样式</a:t>
            </a:r>
          </a:p>
        </p:txBody>
      </p:sp>
      <p:sp>
        <p:nvSpPr>
          <p:cNvPr id="5123" name="Rectangle 3"/>
          <p:cNvSpPr>
            <a:spLocks noGrp="1" noChangeArrowheads="1"/>
          </p:cNvSpPr>
          <p:nvPr>
            <p:ph type="subTitle" idx="1"/>
          </p:nvPr>
        </p:nvSpPr>
        <p:spPr>
          <a:xfrm>
            <a:off x="3565525" y="2997200"/>
            <a:ext cx="5256213" cy="477838"/>
          </a:xfrm>
        </p:spPr>
        <p:txBody>
          <a:bodyPr/>
          <a:lstStyle>
            <a:lvl1pPr marL="0" indent="0">
              <a:buFont typeface="Wingdings" pitchFamily="2" charset="2"/>
              <a:buNone/>
              <a:defRPr sz="1500"/>
            </a:lvl1pPr>
          </a:lstStyle>
          <a:p>
            <a:r>
              <a:rPr lang="zh-CN" altLang="en-US"/>
              <a:t>单击此处编辑母版副标题样式</a:t>
            </a:r>
          </a:p>
        </p:txBody>
      </p:sp>
      <p:sp>
        <p:nvSpPr>
          <p:cNvPr id="9" name="Rectangle 4"/>
          <p:cNvSpPr>
            <a:spLocks noGrp="1" noChangeArrowheads="1"/>
          </p:cNvSpPr>
          <p:nvPr>
            <p:ph type="dt" sz="half" idx="10"/>
          </p:nvPr>
        </p:nvSpPr>
        <p:spPr>
          <a:xfrm>
            <a:off x="457200" y="6245225"/>
            <a:ext cx="2133600" cy="476250"/>
          </a:xfrm>
        </p:spPr>
        <p:txBody>
          <a:bodyPr/>
          <a:lstStyle>
            <a:lvl1pPr>
              <a:defRPr smtClean="0"/>
            </a:lvl1pPr>
          </a:lstStyle>
          <a:p>
            <a:pPr>
              <a:defRPr/>
            </a:pPr>
            <a:endParaRPr lang="en-US" altLang="zh-CN">
              <a:solidFill>
                <a:prstClr val="black"/>
              </a:solidFill>
            </a:endParaRPr>
          </a:p>
        </p:txBody>
      </p:sp>
      <p:sp>
        <p:nvSpPr>
          <p:cNvPr id="10" name="Rectangle 5"/>
          <p:cNvSpPr>
            <a:spLocks noGrp="1" noChangeArrowheads="1"/>
          </p:cNvSpPr>
          <p:nvPr>
            <p:ph type="ftr" sz="quarter" idx="11"/>
          </p:nvPr>
        </p:nvSpPr>
        <p:spPr/>
        <p:txBody>
          <a:bodyPr/>
          <a:lstStyle>
            <a:lvl1pPr>
              <a:defRPr smtClean="0"/>
            </a:lvl1pPr>
          </a:lstStyle>
          <a:p>
            <a:pPr>
              <a:defRPr/>
            </a:pPr>
            <a:endParaRPr lang="en-US" altLang="zh-CN">
              <a:solidFill>
                <a:prstClr val="black"/>
              </a:solidFill>
            </a:endParaRPr>
          </a:p>
        </p:txBody>
      </p:sp>
      <p:sp>
        <p:nvSpPr>
          <p:cNvPr id="11" name="Rectangle 6"/>
          <p:cNvSpPr>
            <a:spLocks noGrp="1" noChangeArrowheads="1"/>
          </p:cNvSpPr>
          <p:nvPr>
            <p:ph type="sldNum" sz="quarter" idx="12"/>
          </p:nvPr>
        </p:nvSpPr>
        <p:spPr>
          <a:xfrm>
            <a:off x="6553200" y="6245225"/>
            <a:ext cx="2133600" cy="476250"/>
          </a:xfrm>
        </p:spPr>
        <p:txBody>
          <a:bodyPr/>
          <a:lstStyle>
            <a:lvl1pPr>
              <a:defRPr smtClean="0"/>
            </a:lvl1pPr>
          </a:lstStyle>
          <a:p>
            <a:pPr>
              <a:defRPr/>
            </a:pPr>
            <a:fld id="{F58032A8-556B-4924-9D97-DC0904CCA646}" type="slidenum">
              <a:rPr lang="en-US" altLang="zh-CN">
                <a:solidFill>
                  <a:prstClr val="black"/>
                </a:solidFill>
              </a:rPr>
              <a:pPr>
                <a:defRPr/>
              </a:pPr>
              <a:t>‹#›</a:t>
            </a:fld>
            <a:endParaRPr lang="en-US" altLang="zh-CN">
              <a:solidFill>
                <a:prstClr val="black"/>
              </a:solidFill>
            </a:endParaRPr>
          </a:p>
        </p:txBody>
      </p:sp>
      <p:pic>
        <p:nvPicPr>
          <p:cNvPr id="12" name="Picture 2"/>
          <p:cNvPicPr>
            <a:picLocks noChangeAspect="1" noChangeArrowheads="1"/>
          </p:cNvPicPr>
          <p:nvPr userDrawn="1"/>
        </p:nvPicPr>
        <p:blipFill>
          <a:blip r:embed="rId3" cstate="print"/>
          <a:srcRect l="33366" t="29250" r="43600" b="66320"/>
          <a:stretch>
            <a:fillRect/>
          </a:stretch>
        </p:blipFill>
        <p:spPr bwMode="auto">
          <a:xfrm>
            <a:off x="179512" y="116632"/>
            <a:ext cx="3492388" cy="537290"/>
          </a:xfrm>
          <a:prstGeom prst="rect">
            <a:avLst/>
          </a:prstGeom>
          <a:noFill/>
          <a:ln w="9525">
            <a:noFill/>
            <a:miter lim="800000"/>
            <a:headEnd/>
            <a:tailEnd/>
          </a:ln>
        </p:spPr>
      </p:pic>
      <p:pic>
        <p:nvPicPr>
          <p:cNvPr id="13" name="Picture 40" descr="logo"/>
          <p:cNvPicPr>
            <a:picLocks noChangeAspect="1" noChangeArrowheads="1"/>
          </p:cNvPicPr>
          <p:nvPr userDrawn="1"/>
        </p:nvPicPr>
        <p:blipFill>
          <a:blip r:embed="rId4" cstate="print">
            <a:clrChange>
              <a:clrFrom>
                <a:srgbClr val="FFFFFF"/>
              </a:clrFrom>
              <a:clrTo>
                <a:srgbClr val="FFFFFF">
                  <a:alpha val="0"/>
                </a:srgbClr>
              </a:clrTo>
            </a:clrChange>
          </a:blip>
          <a:srcRect/>
          <a:stretch>
            <a:fillRect/>
          </a:stretch>
        </p:blipFill>
        <p:spPr bwMode="auto">
          <a:xfrm>
            <a:off x="7667625" y="157163"/>
            <a:ext cx="1223963" cy="392112"/>
          </a:xfrm>
          <a:prstGeom prst="rect">
            <a:avLst/>
          </a:prstGeom>
          <a:noFill/>
          <a:ln w="9525">
            <a:noFill/>
            <a:miter lim="800000"/>
            <a:headEnd/>
            <a:tailEnd/>
          </a:ln>
        </p:spPr>
      </p:pic>
    </p:spTree>
    <p:extLst>
      <p:ext uri="{BB962C8B-B14F-4D97-AF65-F5344CB8AC3E}">
        <p14:creationId xmlns:p14="http://schemas.microsoft.com/office/powerpoint/2010/main" val="230209651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solidFill>
                <a:prstClr val="black"/>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prstClr val="black"/>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2E7C81E-783B-4B5E-BABA-EEEBC4861743}" type="slidenum">
              <a:rPr lang="en-US" altLang="zh-CN">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25560601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prstClr val="black"/>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prstClr val="black"/>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1DF7BFD-D502-4F39-A637-B279CACE1DE8}" type="slidenum">
              <a:rPr lang="en-US" altLang="zh-CN">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180273654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5" y="981075"/>
            <a:ext cx="4244975" cy="5145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81075"/>
            <a:ext cx="4244975" cy="5145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prstClr val="black"/>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prstClr val="black"/>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5A4B552-E065-4E4B-AC5F-7B154D19C66C}" type="slidenum">
              <a:rPr lang="en-US" altLang="zh-CN">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312960476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prstClr val="black"/>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prstClr val="black"/>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3CFB5B83-44CD-4487-8E7A-2103792B8C0D}" type="slidenum">
              <a:rPr lang="en-US" altLang="zh-CN">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109023082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prstClr val="black"/>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prstClr val="black"/>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246CC1D-868F-4456-A3D3-452B73964810}" type="slidenum">
              <a:rPr lang="en-US" altLang="zh-CN">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252208805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prstClr val="black"/>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prstClr val="black"/>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CFCFC8F-9DEB-48A8-AEFC-ABCA34FB05D5}" type="slidenum">
              <a:rPr lang="en-US" altLang="zh-CN">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374621211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
          <p:cNvSpPr>
            <a:spLocks noGrp="1" noChangeArrowheads="1"/>
          </p:cNvSpPr>
          <p:nvPr>
            <p:ph type="sldNum" sz="quarter" idx="12"/>
          </p:nvPr>
        </p:nvSpPr>
        <p:spPr>
          <a:ln/>
        </p:spPr>
        <p:txBody>
          <a:bodyPr/>
          <a:lstStyle>
            <a:lvl1pPr>
              <a:defRPr/>
            </a:lvl1pPr>
          </a:lstStyle>
          <a:p>
            <a:pPr>
              <a:defRPr/>
            </a:pPr>
            <a:fld id="{92E7C81E-783B-4B5E-BABA-EEEBC4861743}" type="slidenum">
              <a:rPr lang="en-US" altLang="zh-CN"/>
              <a:pPr>
                <a:defRPr/>
              </a:pPr>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prstClr val="black"/>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prstClr val="black"/>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5902EB9-69F7-4593-AD6F-95354EE7F890}" type="slidenum">
              <a:rPr lang="en-US" altLang="zh-CN">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75841937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prstClr val="black"/>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prstClr val="black"/>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C04F927-0062-47FD-904C-544737C1A377}" type="slidenum">
              <a:rPr lang="en-US" altLang="zh-CN">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30948568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prstClr val="black"/>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prstClr val="black"/>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5EB73A6-53ED-4357-8713-35DF8BEECD06}" type="slidenum">
              <a:rPr lang="en-US" altLang="zh-CN">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10505555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97663" y="-17463"/>
            <a:ext cx="2195512" cy="614362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7950" y="-17463"/>
            <a:ext cx="6437313" cy="614362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prstClr val="black"/>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prstClr val="black"/>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7E7D8A9-CAC9-4145-8792-C85D45B27C55}" type="slidenum">
              <a:rPr lang="en-US" altLang="zh-CN">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350099876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07950" y="-17463"/>
            <a:ext cx="6707188" cy="850901"/>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5" y="981075"/>
            <a:ext cx="4244975" cy="51450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981075"/>
            <a:ext cx="4244975" cy="24955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629025"/>
            <a:ext cx="4244975" cy="24971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solidFill>
                <a:prstClr val="black"/>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solidFill>
                <a:prstClr val="black"/>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005CDBDA-13C8-4D3D-95E1-679DC3A3762A}" type="slidenum">
              <a:rPr lang="en-US" altLang="zh-CN">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393811592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1DF7BFD-D502-4F39-A637-B279CACE1DE8}"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5" y="981075"/>
            <a:ext cx="4244975" cy="5145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81075"/>
            <a:ext cx="4244975" cy="5145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A4B552-E065-4E4B-AC5F-7B154D19C66C}"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3CFB5B83-44CD-4487-8E7A-2103792B8C0D}"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C246CC1D-868F-4456-A3D3-452B73964810}"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7CFCFC8F-9DEB-48A8-AEFC-ABCA34FB05D5}"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5902EB9-69F7-4593-AD6F-95354EE7F890}"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C04F927-0062-47FD-904C-544737C1A377}"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4.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cstate="print"/>
          <a:srcRect/>
          <a:stretch>
            <a:fillRect b="-288"/>
          </a:stretch>
        </a:blipFill>
        <a:effectLst/>
      </p:bgPr>
    </p:bg>
    <p:spTree>
      <p:nvGrpSpPr>
        <p:cNvPr id="1" name=""/>
        <p:cNvGrpSpPr/>
        <p:nvPr/>
      </p:nvGrpSpPr>
      <p:grpSpPr>
        <a:xfrm>
          <a:off x="0" y="0"/>
          <a:ext cx="0" cy="0"/>
          <a:chOff x="0" y="0"/>
          <a:chExt cx="0" cy="0"/>
        </a:xfrm>
      </p:grpSpPr>
      <p:sp>
        <p:nvSpPr>
          <p:cNvPr id="1036" name="Rectangle 12"/>
          <p:cNvSpPr>
            <a:spLocks noChangeArrowheads="1"/>
          </p:cNvSpPr>
          <p:nvPr/>
        </p:nvSpPr>
        <p:spPr bwMode="auto">
          <a:xfrm>
            <a:off x="0" y="693738"/>
            <a:ext cx="9144000" cy="5903912"/>
          </a:xfrm>
          <a:prstGeom prst="rect">
            <a:avLst/>
          </a:prstGeom>
          <a:gradFill rotWithShape="1">
            <a:gsLst>
              <a:gs pos="0">
                <a:schemeClr val="bg1">
                  <a:alpha val="83000"/>
                </a:schemeClr>
              </a:gs>
              <a:gs pos="100000">
                <a:schemeClr val="bg1">
                  <a:alpha val="0"/>
                </a:schemeClr>
              </a:gs>
            </a:gsLst>
            <a:lin ang="0" scaled="1"/>
          </a:gradFill>
          <a:ln w="9525">
            <a:noFill/>
            <a:miter lim="800000"/>
            <a:headEnd/>
            <a:tailEnd/>
          </a:ln>
          <a:effectLst/>
        </p:spPr>
        <p:txBody>
          <a:bodyPr wrap="none" anchor="ctr"/>
          <a:lstStyle/>
          <a:p>
            <a:pPr>
              <a:defRPr/>
            </a:pPr>
            <a:endParaRPr lang="zh-CN" altLang="en-US"/>
          </a:p>
        </p:txBody>
      </p:sp>
      <p:sp>
        <p:nvSpPr>
          <p:cNvPr id="1026" name="Rectangle 2"/>
          <p:cNvSpPr>
            <a:spLocks noGrp="1" noChangeArrowheads="1"/>
          </p:cNvSpPr>
          <p:nvPr>
            <p:ph type="title"/>
          </p:nvPr>
        </p:nvSpPr>
        <p:spPr bwMode="auto">
          <a:xfrm>
            <a:off x="107950" y="-17463"/>
            <a:ext cx="6707188" cy="8509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3076" name="Rectangle 3"/>
          <p:cNvSpPr>
            <a:spLocks noGrp="1" noChangeArrowheads="1"/>
          </p:cNvSpPr>
          <p:nvPr>
            <p:ph type="body" idx="1"/>
          </p:nvPr>
        </p:nvSpPr>
        <p:spPr bwMode="auto">
          <a:xfrm>
            <a:off x="250825" y="981075"/>
            <a:ext cx="8642350" cy="51450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32385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ea typeface="宋体"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759575"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ea typeface="宋体" charset="-122"/>
              </a:defRPr>
            </a:lvl1pPr>
          </a:lstStyle>
          <a:p>
            <a:pPr>
              <a:defRPr/>
            </a:pPr>
            <a:fld id="{B6B5368A-2542-46A6-A94F-0E09C10ED55A}" type="slidenum">
              <a:rPr lang="en-US" altLang="zh-CN"/>
              <a:pPr>
                <a:defRPr/>
              </a:pPr>
              <a:t>‹#›</a:t>
            </a:fld>
            <a:endParaRPr lang="en-US" altLang="zh-CN"/>
          </a:p>
        </p:txBody>
      </p:sp>
      <p:pic>
        <p:nvPicPr>
          <p:cNvPr id="3080" name="Picture 7" descr="logo"/>
          <p:cNvPicPr>
            <a:picLocks noChangeAspect="1" noChangeArrowheads="1"/>
          </p:cNvPicPr>
          <p:nvPr/>
        </p:nvPicPr>
        <p:blipFill>
          <a:blip r:embed="rId15" cstate="print"/>
          <a:srcRect/>
          <a:stretch>
            <a:fillRect/>
          </a:stretch>
        </p:blipFill>
        <p:spPr bwMode="auto">
          <a:xfrm>
            <a:off x="7667625" y="188913"/>
            <a:ext cx="1203325" cy="393700"/>
          </a:xfrm>
          <a:prstGeom prst="rect">
            <a:avLst/>
          </a:prstGeom>
          <a:noFill/>
          <a:ln w="9525">
            <a:noFill/>
            <a:miter lim="800000"/>
            <a:headEnd/>
            <a:tailEnd/>
          </a:ln>
        </p:spPr>
      </p:pic>
      <p:sp>
        <p:nvSpPr>
          <p:cNvPr id="1035" name="Rectangle 11"/>
          <p:cNvSpPr>
            <a:spLocks noChangeArrowheads="1"/>
          </p:cNvSpPr>
          <p:nvPr/>
        </p:nvSpPr>
        <p:spPr bwMode="auto">
          <a:xfrm>
            <a:off x="0" y="674688"/>
            <a:ext cx="9144000" cy="17462"/>
          </a:xfrm>
          <a:prstGeom prst="rect">
            <a:avLst/>
          </a:prstGeom>
          <a:solidFill>
            <a:srgbClr val="FFDB01"/>
          </a:solidFill>
          <a:ln w="9525">
            <a:noFill/>
            <a:miter lim="800000"/>
            <a:headEnd/>
            <a:tailEnd/>
          </a:ln>
          <a:effectLst/>
        </p:spPr>
        <p:txBody>
          <a:bodyPr wrap="none" anchor="ctr"/>
          <a:lstStyle/>
          <a:p>
            <a:pPr>
              <a:defRPr/>
            </a:pPr>
            <a:endParaRPr lang="zh-CN" altLang="en-US"/>
          </a:p>
        </p:txBody>
      </p:sp>
      <p:sp>
        <p:nvSpPr>
          <p:cNvPr id="1037" name="Text Box 13"/>
          <p:cNvSpPr txBox="1">
            <a:spLocks noChangeArrowheads="1"/>
          </p:cNvSpPr>
          <p:nvPr/>
        </p:nvSpPr>
        <p:spPr bwMode="auto">
          <a:xfrm>
            <a:off x="0" y="6610350"/>
            <a:ext cx="9144000" cy="244475"/>
          </a:xfrm>
          <a:prstGeom prst="rect">
            <a:avLst/>
          </a:prstGeom>
          <a:solidFill>
            <a:srgbClr val="C0C0C0"/>
          </a:solidFill>
          <a:ln w="9525">
            <a:noFill/>
            <a:miter lim="800000"/>
            <a:headEnd/>
            <a:tailEnd/>
          </a:ln>
          <a:effectLst/>
        </p:spPr>
        <p:txBody>
          <a:bodyPr>
            <a:spAutoFit/>
          </a:bodyPr>
          <a:lstStyle/>
          <a:p>
            <a:pPr algn="ctr">
              <a:spcBef>
                <a:spcPct val="50000"/>
              </a:spcBef>
              <a:defRPr/>
            </a:pPr>
            <a:r>
              <a:rPr lang="en-US" altLang="zh-CN" sz="1000" dirty="0" smtClean="0">
                <a:ea typeface="宋体" charset="-122"/>
              </a:rPr>
              <a:t>A </a:t>
            </a:r>
            <a:r>
              <a:rPr lang="en-US" altLang="zh-CN" sz="1000" dirty="0" err="1" smtClean="0">
                <a:ea typeface="宋体" charset="-122"/>
              </a:rPr>
              <a:t>Pera</a:t>
            </a:r>
            <a:r>
              <a:rPr lang="en-US" altLang="zh-CN" sz="1000" dirty="0" smtClean="0">
                <a:ea typeface="宋体" charset="-122"/>
              </a:rPr>
              <a:t> Global Company © 2013 PERA China</a:t>
            </a:r>
            <a:endParaRPr lang="en-US" altLang="zh-CN" sz="1000" dirty="0">
              <a:ea typeface="宋体" charset="-122"/>
            </a:endParaRPr>
          </a:p>
        </p:txBody>
      </p:sp>
    </p:spTree>
  </p:cSld>
  <p:clrMap bg1="lt1" tx1="dk1" bg2="lt2" tx2="dk2" accent1="accent1" accent2="accent2" accent3="accent3" accent4="accent4" accent5="accent5" accent6="accent6" hlink="hlink" folHlink="folHlink"/>
  <p:sldLayoutIdLst>
    <p:sldLayoutId id="2147483673"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txStyles>
    <p:titleStyle>
      <a:lvl1pPr algn="l" rtl="0" eaLnBrk="0" fontAlgn="base" hangingPunct="0">
        <a:spcBef>
          <a:spcPct val="0"/>
        </a:spcBef>
        <a:spcAft>
          <a:spcPct val="0"/>
        </a:spcAft>
        <a:defRPr sz="2500">
          <a:solidFill>
            <a:schemeClr val="tx1"/>
          </a:solidFill>
          <a:latin typeface="+mj-lt"/>
          <a:ea typeface="+mj-ea"/>
          <a:cs typeface="+mj-cs"/>
        </a:defRPr>
      </a:lvl1pPr>
      <a:lvl2pPr algn="l" rtl="0" eaLnBrk="0" fontAlgn="base" hangingPunct="0">
        <a:spcBef>
          <a:spcPct val="0"/>
        </a:spcBef>
        <a:spcAft>
          <a:spcPct val="0"/>
        </a:spcAft>
        <a:defRPr sz="2500">
          <a:solidFill>
            <a:schemeClr val="tx1"/>
          </a:solidFill>
          <a:latin typeface="Arial" charset="0"/>
          <a:ea typeface="黑体" pitchFamily="2" charset="-122"/>
        </a:defRPr>
      </a:lvl2pPr>
      <a:lvl3pPr algn="l" rtl="0" eaLnBrk="0" fontAlgn="base" hangingPunct="0">
        <a:spcBef>
          <a:spcPct val="0"/>
        </a:spcBef>
        <a:spcAft>
          <a:spcPct val="0"/>
        </a:spcAft>
        <a:defRPr sz="2500">
          <a:solidFill>
            <a:schemeClr val="tx1"/>
          </a:solidFill>
          <a:latin typeface="Arial" charset="0"/>
          <a:ea typeface="黑体" pitchFamily="2" charset="-122"/>
        </a:defRPr>
      </a:lvl3pPr>
      <a:lvl4pPr algn="l" rtl="0" eaLnBrk="0" fontAlgn="base" hangingPunct="0">
        <a:spcBef>
          <a:spcPct val="0"/>
        </a:spcBef>
        <a:spcAft>
          <a:spcPct val="0"/>
        </a:spcAft>
        <a:defRPr sz="2500">
          <a:solidFill>
            <a:schemeClr val="tx1"/>
          </a:solidFill>
          <a:latin typeface="Arial" charset="0"/>
          <a:ea typeface="黑体" pitchFamily="2" charset="-122"/>
        </a:defRPr>
      </a:lvl4pPr>
      <a:lvl5pPr algn="l" rtl="0" eaLnBrk="0" fontAlgn="base" hangingPunct="0">
        <a:spcBef>
          <a:spcPct val="0"/>
        </a:spcBef>
        <a:spcAft>
          <a:spcPct val="0"/>
        </a:spcAft>
        <a:defRPr sz="2500">
          <a:solidFill>
            <a:schemeClr val="tx1"/>
          </a:solidFill>
          <a:latin typeface="Arial" charset="0"/>
          <a:ea typeface="黑体" pitchFamily="2" charset="-122"/>
        </a:defRPr>
      </a:lvl5pPr>
      <a:lvl6pPr marL="457200" algn="l" rtl="0" fontAlgn="base">
        <a:spcBef>
          <a:spcPct val="0"/>
        </a:spcBef>
        <a:spcAft>
          <a:spcPct val="0"/>
        </a:spcAft>
        <a:defRPr sz="2500">
          <a:solidFill>
            <a:schemeClr val="tx1"/>
          </a:solidFill>
          <a:latin typeface="Arial" charset="0"/>
          <a:ea typeface="黑体" pitchFamily="2" charset="-122"/>
        </a:defRPr>
      </a:lvl6pPr>
      <a:lvl7pPr marL="914400" algn="l" rtl="0" fontAlgn="base">
        <a:spcBef>
          <a:spcPct val="0"/>
        </a:spcBef>
        <a:spcAft>
          <a:spcPct val="0"/>
        </a:spcAft>
        <a:defRPr sz="2500">
          <a:solidFill>
            <a:schemeClr val="tx1"/>
          </a:solidFill>
          <a:latin typeface="Arial" charset="0"/>
          <a:ea typeface="黑体" pitchFamily="2" charset="-122"/>
        </a:defRPr>
      </a:lvl7pPr>
      <a:lvl8pPr marL="1371600" algn="l" rtl="0" fontAlgn="base">
        <a:spcBef>
          <a:spcPct val="0"/>
        </a:spcBef>
        <a:spcAft>
          <a:spcPct val="0"/>
        </a:spcAft>
        <a:defRPr sz="2500">
          <a:solidFill>
            <a:schemeClr val="tx1"/>
          </a:solidFill>
          <a:latin typeface="Arial" charset="0"/>
          <a:ea typeface="黑体" pitchFamily="2" charset="-122"/>
        </a:defRPr>
      </a:lvl8pPr>
      <a:lvl9pPr marL="1828800" algn="l" rtl="0" fontAlgn="base">
        <a:spcBef>
          <a:spcPct val="0"/>
        </a:spcBef>
        <a:spcAft>
          <a:spcPct val="0"/>
        </a:spcAft>
        <a:defRPr sz="2500">
          <a:solidFill>
            <a:schemeClr val="tx1"/>
          </a:solidFill>
          <a:latin typeface="Arial" charset="0"/>
          <a:ea typeface="黑体" pitchFamily="2" charset="-122"/>
        </a:defRPr>
      </a:lvl9pPr>
    </p:titleStyle>
    <p:bodyStyle>
      <a:lvl1pPr marL="342900" indent="-342900" algn="l" rtl="0" eaLnBrk="0" fontAlgn="base" hangingPunct="0">
        <a:lnSpc>
          <a:spcPct val="120000"/>
        </a:lnSpc>
        <a:spcBef>
          <a:spcPct val="20000"/>
        </a:spcBef>
        <a:spcAft>
          <a:spcPct val="0"/>
        </a:spcAft>
        <a:buFont typeface="Wingdings" pitchFamily="2" charset="2"/>
        <a:buChar char="n"/>
        <a:defRPr sz="23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har char="–"/>
        <a:defRPr sz="2200">
          <a:solidFill>
            <a:schemeClr val="tx1"/>
          </a:solidFill>
          <a:latin typeface="+mn-lt"/>
          <a:ea typeface="+mn-ea"/>
        </a:defRPr>
      </a:lvl2pPr>
      <a:lvl3pPr marL="1143000" indent="-228600" algn="l" rtl="0" eaLnBrk="0" fontAlgn="base" hangingPunct="0">
        <a:lnSpc>
          <a:spcPct val="120000"/>
        </a:lnSpc>
        <a:spcBef>
          <a:spcPct val="20000"/>
        </a:spcBef>
        <a:spcAft>
          <a:spcPct val="0"/>
        </a:spcAft>
        <a:buChar char="•"/>
        <a:defRPr sz="2000">
          <a:solidFill>
            <a:schemeClr val="tx1"/>
          </a:solidFill>
          <a:latin typeface="+mn-lt"/>
          <a:ea typeface="+mn-ea"/>
        </a:defRPr>
      </a:lvl3pPr>
      <a:lvl4pPr marL="1600200" indent="-228600" algn="l" rtl="0" eaLnBrk="0" fontAlgn="base" hangingPunct="0">
        <a:lnSpc>
          <a:spcPct val="120000"/>
        </a:lnSpc>
        <a:spcBef>
          <a:spcPct val="20000"/>
        </a:spcBef>
        <a:spcAft>
          <a:spcPct val="0"/>
        </a:spcAft>
        <a:buFont typeface="Arial" charset="0"/>
        <a:buChar char="▪"/>
        <a:defRPr sz="1900">
          <a:solidFill>
            <a:schemeClr val="tx1"/>
          </a:solidFill>
          <a:latin typeface="+mn-lt"/>
          <a:ea typeface="+mn-ea"/>
        </a:defRPr>
      </a:lvl4pPr>
      <a:lvl5pPr marL="2057400" indent="-228600" algn="l" rtl="0" eaLnBrk="0" fontAlgn="base" hangingPunct="0">
        <a:lnSpc>
          <a:spcPct val="120000"/>
        </a:lnSpc>
        <a:spcBef>
          <a:spcPct val="20000"/>
        </a:spcBef>
        <a:spcAft>
          <a:spcPct val="0"/>
        </a:spcAft>
        <a:buFont typeface="Arial" charset="0"/>
        <a:buChar char="»"/>
        <a:defRPr sz="1900">
          <a:solidFill>
            <a:schemeClr val="tx1"/>
          </a:solidFill>
          <a:latin typeface="+mn-lt"/>
          <a:ea typeface="+mn-ea"/>
        </a:defRPr>
      </a:lvl5pPr>
      <a:lvl6pPr marL="2514600" indent="-228600" algn="l" rtl="0" fontAlgn="base">
        <a:lnSpc>
          <a:spcPct val="120000"/>
        </a:lnSpc>
        <a:spcBef>
          <a:spcPct val="20000"/>
        </a:spcBef>
        <a:spcAft>
          <a:spcPct val="0"/>
        </a:spcAft>
        <a:buFont typeface="Arial" charset="0"/>
        <a:buChar char="»"/>
        <a:defRPr sz="1900">
          <a:solidFill>
            <a:schemeClr val="tx1"/>
          </a:solidFill>
          <a:latin typeface="+mn-lt"/>
          <a:ea typeface="+mn-ea"/>
        </a:defRPr>
      </a:lvl6pPr>
      <a:lvl7pPr marL="2971800" indent="-228600" algn="l" rtl="0" fontAlgn="base">
        <a:lnSpc>
          <a:spcPct val="120000"/>
        </a:lnSpc>
        <a:spcBef>
          <a:spcPct val="20000"/>
        </a:spcBef>
        <a:spcAft>
          <a:spcPct val="0"/>
        </a:spcAft>
        <a:buFont typeface="Arial" charset="0"/>
        <a:buChar char="»"/>
        <a:defRPr sz="1900">
          <a:solidFill>
            <a:schemeClr val="tx1"/>
          </a:solidFill>
          <a:latin typeface="+mn-lt"/>
          <a:ea typeface="+mn-ea"/>
        </a:defRPr>
      </a:lvl7pPr>
      <a:lvl8pPr marL="3429000" indent="-228600" algn="l" rtl="0" fontAlgn="base">
        <a:lnSpc>
          <a:spcPct val="120000"/>
        </a:lnSpc>
        <a:spcBef>
          <a:spcPct val="20000"/>
        </a:spcBef>
        <a:spcAft>
          <a:spcPct val="0"/>
        </a:spcAft>
        <a:buFont typeface="Arial" charset="0"/>
        <a:buChar char="»"/>
        <a:defRPr sz="1900">
          <a:solidFill>
            <a:schemeClr val="tx1"/>
          </a:solidFill>
          <a:latin typeface="+mn-lt"/>
          <a:ea typeface="+mn-ea"/>
        </a:defRPr>
      </a:lvl8pPr>
      <a:lvl9pPr marL="3886200" indent="-228600" algn="l" rtl="0" fontAlgn="base">
        <a:lnSpc>
          <a:spcPct val="120000"/>
        </a:lnSpc>
        <a:spcBef>
          <a:spcPct val="20000"/>
        </a:spcBef>
        <a:spcAft>
          <a:spcPct val="0"/>
        </a:spcAft>
        <a:buFont typeface="Arial" charset="0"/>
        <a:buChar char="»"/>
        <a:defRPr sz="19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4" cstate="print"/>
          <a:srcRect/>
          <a:stretch>
            <a:fillRect b="-288"/>
          </a:stretch>
        </a:blipFill>
        <a:effectLst/>
      </p:bgPr>
    </p:bg>
    <p:spTree>
      <p:nvGrpSpPr>
        <p:cNvPr id="1" name=""/>
        <p:cNvGrpSpPr/>
        <p:nvPr/>
      </p:nvGrpSpPr>
      <p:grpSpPr>
        <a:xfrm>
          <a:off x="0" y="0"/>
          <a:ext cx="0" cy="0"/>
          <a:chOff x="0" y="0"/>
          <a:chExt cx="0" cy="0"/>
        </a:xfrm>
      </p:grpSpPr>
      <p:sp>
        <p:nvSpPr>
          <p:cNvPr id="1036" name="Rectangle 12"/>
          <p:cNvSpPr>
            <a:spLocks noChangeArrowheads="1"/>
          </p:cNvSpPr>
          <p:nvPr/>
        </p:nvSpPr>
        <p:spPr bwMode="auto">
          <a:xfrm>
            <a:off x="0" y="693738"/>
            <a:ext cx="9144000" cy="5903912"/>
          </a:xfrm>
          <a:prstGeom prst="rect">
            <a:avLst/>
          </a:prstGeom>
          <a:gradFill rotWithShape="1">
            <a:gsLst>
              <a:gs pos="0">
                <a:schemeClr val="bg1">
                  <a:alpha val="83000"/>
                </a:schemeClr>
              </a:gs>
              <a:gs pos="100000">
                <a:schemeClr val="bg1">
                  <a:alpha val="0"/>
                </a:schemeClr>
              </a:gs>
            </a:gsLst>
            <a:lin ang="0" scaled="1"/>
          </a:gradFill>
          <a:ln w="9525">
            <a:noFill/>
            <a:miter lim="800000"/>
            <a:headEnd/>
            <a:tailEnd/>
          </a:ln>
          <a:effectLst/>
        </p:spPr>
        <p:txBody>
          <a:bodyPr wrap="none" anchor="ctr"/>
          <a:lstStyle/>
          <a:p>
            <a:pPr>
              <a:defRPr/>
            </a:pPr>
            <a:endParaRPr lang="zh-CN" altLang="en-US">
              <a:solidFill>
                <a:prstClr val="black"/>
              </a:solidFill>
            </a:endParaRPr>
          </a:p>
        </p:txBody>
      </p:sp>
      <p:sp>
        <p:nvSpPr>
          <p:cNvPr id="1026" name="Rectangle 2"/>
          <p:cNvSpPr>
            <a:spLocks noGrp="1" noChangeArrowheads="1"/>
          </p:cNvSpPr>
          <p:nvPr>
            <p:ph type="title"/>
          </p:nvPr>
        </p:nvSpPr>
        <p:spPr bwMode="auto">
          <a:xfrm>
            <a:off x="107950" y="-17463"/>
            <a:ext cx="6707188" cy="8509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3076" name="Rectangle 3"/>
          <p:cNvSpPr>
            <a:spLocks noGrp="1" noChangeArrowheads="1"/>
          </p:cNvSpPr>
          <p:nvPr>
            <p:ph type="body" idx="1"/>
          </p:nvPr>
        </p:nvSpPr>
        <p:spPr bwMode="auto">
          <a:xfrm>
            <a:off x="250825" y="981075"/>
            <a:ext cx="8642350" cy="51450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32385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ea typeface="宋体" charset="-122"/>
              </a:defRPr>
            </a:lvl1pPr>
          </a:lstStyle>
          <a:p>
            <a:pPr>
              <a:defRPr/>
            </a:pPr>
            <a:endParaRPr lang="en-US" altLang="zh-CN">
              <a:solidFill>
                <a:prstClr val="black"/>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ea typeface="宋体" charset="-122"/>
              </a:defRPr>
            </a:lvl1pPr>
          </a:lstStyle>
          <a:p>
            <a:pPr>
              <a:defRPr/>
            </a:pPr>
            <a:endParaRPr lang="en-US" altLang="zh-CN">
              <a:solidFill>
                <a:prstClr val="black"/>
              </a:solidFill>
            </a:endParaRPr>
          </a:p>
        </p:txBody>
      </p:sp>
      <p:sp>
        <p:nvSpPr>
          <p:cNvPr id="1030" name="Rectangle 6"/>
          <p:cNvSpPr>
            <a:spLocks noGrp="1" noChangeArrowheads="1"/>
          </p:cNvSpPr>
          <p:nvPr>
            <p:ph type="sldNum" sz="quarter" idx="4"/>
          </p:nvPr>
        </p:nvSpPr>
        <p:spPr bwMode="auto">
          <a:xfrm>
            <a:off x="6759575"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ea typeface="宋体" charset="-122"/>
              </a:defRPr>
            </a:lvl1pPr>
          </a:lstStyle>
          <a:p>
            <a:pPr>
              <a:defRPr/>
            </a:pPr>
            <a:fld id="{B6B5368A-2542-46A6-A94F-0E09C10ED55A}" type="slidenum">
              <a:rPr lang="en-US" altLang="zh-CN">
                <a:solidFill>
                  <a:prstClr val="black"/>
                </a:solidFill>
              </a:rPr>
              <a:pPr>
                <a:defRPr/>
              </a:pPr>
              <a:t>‹#›</a:t>
            </a:fld>
            <a:endParaRPr lang="en-US" altLang="zh-CN">
              <a:solidFill>
                <a:prstClr val="black"/>
              </a:solidFill>
            </a:endParaRPr>
          </a:p>
        </p:txBody>
      </p:sp>
      <p:sp>
        <p:nvSpPr>
          <p:cNvPr id="1035" name="Rectangle 11"/>
          <p:cNvSpPr>
            <a:spLocks noChangeArrowheads="1"/>
          </p:cNvSpPr>
          <p:nvPr/>
        </p:nvSpPr>
        <p:spPr bwMode="auto">
          <a:xfrm>
            <a:off x="0" y="674688"/>
            <a:ext cx="9144000" cy="17462"/>
          </a:xfrm>
          <a:prstGeom prst="rect">
            <a:avLst/>
          </a:prstGeom>
          <a:solidFill>
            <a:srgbClr val="FFDB01"/>
          </a:solidFill>
          <a:ln w="9525">
            <a:noFill/>
            <a:miter lim="800000"/>
            <a:headEnd/>
            <a:tailEnd/>
          </a:ln>
          <a:effectLst/>
        </p:spPr>
        <p:txBody>
          <a:bodyPr wrap="none" anchor="ctr"/>
          <a:lstStyle/>
          <a:p>
            <a:pPr>
              <a:defRPr/>
            </a:pPr>
            <a:endParaRPr lang="zh-CN" altLang="en-US">
              <a:solidFill>
                <a:prstClr val="black"/>
              </a:solidFill>
            </a:endParaRPr>
          </a:p>
        </p:txBody>
      </p:sp>
      <p:pic>
        <p:nvPicPr>
          <p:cNvPr id="11" name="Picture 40" descr="logo"/>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7667625" y="157163"/>
            <a:ext cx="1223963" cy="392112"/>
          </a:xfrm>
          <a:prstGeom prst="rect">
            <a:avLst/>
          </a:prstGeom>
          <a:noFill/>
          <a:ln w="9525">
            <a:noFill/>
            <a:miter lim="800000"/>
            <a:headEnd/>
            <a:tailEnd/>
          </a:ln>
        </p:spPr>
      </p:pic>
    </p:spTree>
    <p:extLst>
      <p:ext uri="{BB962C8B-B14F-4D97-AF65-F5344CB8AC3E}">
        <p14:creationId xmlns:p14="http://schemas.microsoft.com/office/powerpoint/2010/main" val="327196406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iming>
    <p:tnLst>
      <p:par>
        <p:cTn id="1" dur="indefinite" restart="never" nodeType="tmRoot"/>
      </p:par>
    </p:tnLst>
  </p:timing>
  <p:txStyles>
    <p:titleStyle>
      <a:lvl1pPr algn="l" rtl="0" eaLnBrk="0" fontAlgn="base" hangingPunct="0">
        <a:spcBef>
          <a:spcPct val="0"/>
        </a:spcBef>
        <a:spcAft>
          <a:spcPct val="0"/>
        </a:spcAft>
        <a:defRPr sz="2500">
          <a:solidFill>
            <a:schemeClr val="tx1"/>
          </a:solidFill>
          <a:latin typeface="+mj-lt"/>
          <a:ea typeface="+mj-ea"/>
          <a:cs typeface="+mj-cs"/>
        </a:defRPr>
      </a:lvl1pPr>
      <a:lvl2pPr algn="l" rtl="0" eaLnBrk="0" fontAlgn="base" hangingPunct="0">
        <a:spcBef>
          <a:spcPct val="0"/>
        </a:spcBef>
        <a:spcAft>
          <a:spcPct val="0"/>
        </a:spcAft>
        <a:defRPr sz="2500">
          <a:solidFill>
            <a:schemeClr val="tx1"/>
          </a:solidFill>
          <a:latin typeface="Arial" charset="0"/>
          <a:ea typeface="黑体" pitchFamily="2" charset="-122"/>
        </a:defRPr>
      </a:lvl2pPr>
      <a:lvl3pPr algn="l" rtl="0" eaLnBrk="0" fontAlgn="base" hangingPunct="0">
        <a:spcBef>
          <a:spcPct val="0"/>
        </a:spcBef>
        <a:spcAft>
          <a:spcPct val="0"/>
        </a:spcAft>
        <a:defRPr sz="2500">
          <a:solidFill>
            <a:schemeClr val="tx1"/>
          </a:solidFill>
          <a:latin typeface="Arial" charset="0"/>
          <a:ea typeface="黑体" pitchFamily="2" charset="-122"/>
        </a:defRPr>
      </a:lvl3pPr>
      <a:lvl4pPr algn="l" rtl="0" eaLnBrk="0" fontAlgn="base" hangingPunct="0">
        <a:spcBef>
          <a:spcPct val="0"/>
        </a:spcBef>
        <a:spcAft>
          <a:spcPct val="0"/>
        </a:spcAft>
        <a:defRPr sz="2500">
          <a:solidFill>
            <a:schemeClr val="tx1"/>
          </a:solidFill>
          <a:latin typeface="Arial" charset="0"/>
          <a:ea typeface="黑体" pitchFamily="2" charset="-122"/>
        </a:defRPr>
      </a:lvl4pPr>
      <a:lvl5pPr algn="l" rtl="0" eaLnBrk="0" fontAlgn="base" hangingPunct="0">
        <a:spcBef>
          <a:spcPct val="0"/>
        </a:spcBef>
        <a:spcAft>
          <a:spcPct val="0"/>
        </a:spcAft>
        <a:defRPr sz="2500">
          <a:solidFill>
            <a:schemeClr val="tx1"/>
          </a:solidFill>
          <a:latin typeface="Arial" charset="0"/>
          <a:ea typeface="黑体" pitchFamily="2" charset="-122"/>
        </a:defRPr>
      </a:lvl5pPr>
      <a:lvl6pPr marL="457200" algn="l" rtl="0" fontAlgn="base">
        <a:spcBef>
          <a:spcPct val="0"/>
        </a:spcBef>
        <a:spcAft>
          <a:spcPct val="0"/>
        </a:spcAft>
        <a:defRPr sz="2500">
          <a:solidFill>
            <a:schemeClr val="tx1"/>
          </a:solidFill>
          <a:latin typeface="Arial" charset="0"/>
          <a:ea typeface="黑体" pitchFamily="2" charset="-122"/>
        </a:defRPr>
      </a:lvl6pPr>
      <a:lvl7pPr marL="914400" algn="l" rtl="0" fontAlgn="base">
        <a:spcBef>
          <a:spcPct val="0"/>
        </a:spcBef>
        <a:spcAft>
          <a:spcPct val="0"/>
        </a:spcAft>
        <a:defRPr sz="2500">
          <a:solidFill>
            <a:schemeClr val="tx1"/>
          </a:solidFill>
          <a:latin typeface="Arial" charset="0"/>
          <a:ea typeface="黑体" pitchFamily="2" charset="-122"/>
        </a:defRPr>
      </a:lvl7pPr>
      <a:lvl8pPr marL="1371600" algn="l" rtl="0" fontAlgn="base">
        <a:spcBef>
          <a:spcPct val="0"/>
        </a:spcBef>
        <a:spcAft>
          <a:spcPct val="0"/>
        </a:spcAft>
        <a:defRPr sz="2500">
          <a:solidFill>
            <a:schemeClr val="tx1"/>
          </a:solidFill>
          <a:latin typeface="Arial" charset="0"/>
          <a:ea typeface="黑体" pitchFamily="2" charset="-122"/>
        </a:defRPr>
      </a:lvl8pPr>
      <a:lvl9pPr marL="1828800" algn="l" rtl="0" fontAlgn="base">
        <a:spcBef>
          <a:spcPct val="0"/>
        </a:spcBef>
        <a:spcAft>
          <a:spcPct val="0"/>
        </a:spcAft>
        <a:defRPr sz="2500">
          <a:solidFill>
            <a:schemeClr val="tx1"/>
          </a:solidFill>
          <a:latin typeface="Arial" charset="0"/>
          <a:ea typeface="黑体" pitchFamily="2" charset="-122"/>
        </a:defRPr>
      </a:lvl9pPr>
    </p:titleStyle>
    <p:bodyStyle>
      <a:lvl1pPr marL="342900" indent="-342900" algn="l" rtl="0" eaLnBrk="0" fontAlgn="base" hangingPunct="0">
        <a:lnSpc>
          <a:spcPct val="120000"/>
        </a:lnSpc>
        <a:spcBef>
          <a:spcPct val="20000"/>
        </a:spcBef>
        <a:spcAft>
          <a:spcPct val="0"/>
        </a:spcAft>
        <a:buFont typeface="Wingdings" pitchFamily="2" charset="2"/>
        <a:buChar char="n"/>
        <a:defRPr sz="23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har char="–"/>
        <a:defRPr sz="2200">
          <a:solidFill>
            <a:schemeClr val="tx1"/>
          </a:solidFill>
          <a:latin typeface="+mn-lt"/>
          <a:ea typeface="+mn-ea"/>
        </a:defRPr>
      </a:lvl2pPr>
      <a:lvl3pPr marL="1143000" indent="-228600" algn="l" rtl="0" eaLnBrk="0" fontAlgn="base" hangingPunct="0">
        <a:lnSpc>
          <a:spcPct val="120000"/>
        </a:lnSpc>
        <a:spcBef>
          <a:spcPct val="20000"/>
        </a:spcBef>
        <a:spcAft>
          <a:spcPct val="0"/>
        </a:spcAft>
        <a:buChar char="•"/>
        <a:defRPr sz="2000">
          <a:solidFill>
            <a:schemeClr val="tx1"/>
          </a:solidFill>
          <a:latin typeface="+mn-lt"/>
          <a:ea typeface="+mn-ea"/>
        </a:defRPr>
      </a:lvl3pPr>
      <a:lvl4pPr marL="1600200" indent="-228600" algn="l" rtl="0" eaLnBrk="0" fontAlgn="base" hangingPunct="0">
        <a:lnSpc>
          <a:spcPct val="120000"/>
        </a:lnSpc>
        <a:spcBef>
          <a:spcPct val="20000"/>
        </a:spcBef>
        <a:spcAft>
          <a:spcPct val="0"/>
        </a:spcAft>
        <a:buFont typeface="Arial" charset="0"/>
        <a:buChar char="▪"/>
        <a:defRPr sz="1900">
          <a:solidFill>
            <a:schemeClr val="tx1"/>
          </a:solidFill>
          <a:latin typeface="+mn-lt"/>
          <a:ea typeface="+mn-ea"/>
        </a:defRPr>
      </a:lvl4pPr>
      <a:lvl5pPr marL="2057400" indent="-228600" algn="l" rtl="0" eaLnBrk="0" fontAlgn="base" hangingPunct="0">
        <a:lnSpc>
          <a:spcPct val="120000"/>
        </a:lnSpc>
        <a:spcBef>
          <a:spcPct val="20000"/>
        </a:spcBef>
        <a:spcAft>
          <a:spcPct val="0"/>
        </a:spcAft>
        <a:buFont typeface="Arial" charset="0"/>
        <a:buChar char="»"/>
        <a:defRPr sz="1900">
          <a:solidFill>
            <a:schemeClr val="tx1"/>
          </a:solidFill>
          <a:latin typeface="+mn-lt"/>
          <a:ea typeface="+mn-ea"/>
        </a:defRPr>
      </a:lvl5pPr>
      <a:lvl6pPr marL="2514600" indent="-228600" algn="l" rtl="0" fontAlgn="base">
        <a:lnSpc>
          <a:spcPct val="120000"/>
        </a:lnSpc>
        <a:spcBef>
          <a:spcPct val="20000"/>
        </a:spcBef>
        <a:spcAft>
          <a:spcPct val="0"/>
        </a:spcAft>
        <a:buFont typeface="Arial" charset="0"/>
        <a:buChar char="»"/>
        <a:defRPr sz="1900">
          <a:solidFill>
            <a:schemeClr val="tx1"/>
          </a:solidFill>
          <a:latin typeface="+mn-lt"/>
          <a:ea typeface="+mn-ea"/>
        </a:defRPr>
      </a:lvl6pPr>
      <a:lvl7pPr marL="2971800" indent="-228600" algn="l" rtl="0" fontAlgn="base">
        <a:lnSpc>
          <a:spcPct val="120000"/>
        </a:lnSpc>
        <a:spcBef>
          <a:spcPct val="20000"/>
        </a:spcBef>
        <a:spcAft>
          <a:spcPct val="0"/>
        </a:spcAft>
        <a:buFont typeface="Arial" charset="0"/>
        <a:buChar char="»"/>
        <a:defRPr sz="1900">
          <a:solidFill>
            <a:schemeClr val="tx1"/>
          </a:solidFill>
          <a:latin typeface="+mn-lt"/>
          <a:ea typeface="+mn-ea"/>
        </a:defRPr>
      </a:lvl7pPr>
      <a:lvl8pPr marL="3429000" indent="-228600" algn="l" rtl="0" fontAlgn="base">
        <a:lnSpc>
          <a:spcPct val="120000"/>
        </a:lnSpc>
        <a:spcBef>
          <a:spcPct val="20000"/>
        </a:spcBef>
        <a:spcAft>
          <a:spcPct val="0"/>
        </a:spcAft>
        <a:buFont typeface="Arial" charset="0"/>
        <a:buChar char="»"/>
        <a:defRPr sz="1900">
          <a:solidFill>
            <a:schemeClr val="tx1"/>
          </a:solidFill>
          <a:latin typeface="+mn-lt"/>
          <a:ea typeface="+mn-ea"/>
        </a:defRPr>
      </a:lvl8pPr>
      <a:lvl9pPr marL="3886200" indent="-228600" algn="l" rtl="0" fontAlgn="base">
        <a:lnSpc>
          <a:spcPct val="120000"/>
        </a:lnSpc>
        <a:spcBef>
          <a:spcPct val="20000"/>
        </a:spcBef>
        <a:spcAft>
          <a:spcPct val="0"/>
        </a:spcAft>
        <a:buFont typeface="Arial" charset="0"/>
        <a:buChar char="»"/>
        <a:defRPr sz="19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5.jpe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Layout" Target="../diagrams/layout1.xml"/><Relationship Id="rId7" Type="http://schemas.openxmlformats.org/officeDocument/2006/relationships/image" Target="../media/image4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jpe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6.png"/><Relationship Id="rId4" Type="http://schemas.openxmlformats.org/officeDocument/2006/relationships/image" Target="../media/image55.emf"/></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jpeg"/><Relationship Id="rId26" Type="http://schemas.openxmlformats.org/officeDocument/2006/relationships/image" Target="../media/image96.png"/><Relationship Id="rId3" Type="http://schemas.openxmlformats.org/officeDocument/2006/relationships/image" Target="../media/image73.png"/><Relationship Id="rId21" Type="http://schemas.openxmlformats.org/officeDocument/2006/relationships/image" Target="../media/image91.jpe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5" Type="http://schemas.openxmlformats.org/officeDocument/2006/relationships/image" Target="../media/image95.jpeg"/><Relationship Id="rId2" Type="http://schemas.openxmlformats.org/officeDocument/2006/relationships/image" Target="../media/image72.png"/><Relationship Id="rId16" Type="http://schemas.openxmlformats.org/officeDocument/2006/relationships/image" Target="../media/image86.jpeg"/><Relationship Id="rId20" Type="http://schemas.openxmlformats.org/officeDocument/2006/relationships/image" Target="../media/image90.jpeg"/><Relationship Id="rId29" Type="http://schemas.openxmlformats.org/officeDocument/2006/relationships/image" Target="../media/image99.jpeg"/><Relationship Id="rId1" Type="http://schemas.openxmlformats.org/officeDocument/2006/relationships/slideLayout" Target="../slideLayouts/slideLayout7.xml"/><Relationship Id="rId6" Type="http://schemas.openxmlformats.org/officeDocument/2006/relationships/image" Target="../media/image76.png"/><Relationship Id="rId11" Type="http://schemas.openxmlformats.org/officeDocument/2006/relationships/image" Target="../media/image81.jpeg"/><Relationship Id="rId24" Type="http://schemas.openxmlformats.org/officeDocument/2006/relationships/image" Target="../media/image94.jpeg"/><Relationship Id="rId5" Type="http://schemas.openxmlformats.org/officeDocument/2006/relationships/image" Target="../media/image75.jpeg"/><Relationship Id="rId15" Type="http://schemas.openxmlformats.org/officeDocument/2006/relationships/image" Target="../media/image85.jpeg"/><Relationship Id="rId23" Type="http://schemas.openxmlformats.org/officeDocument/2006/relationships/image" Target="../media/image93.jpeg"/><Relationship Id="rId28" Type="http://schemas.openxmlformats.org/officeDocument/2006/relationships/image" Target="../media/image98.jpeg"/><Relationship Id="rId10" Type="http://schemas.openxmlformats.org/officeDocument/2006/relationships/image" Target="../media/image80.jpeg"/><Relationship Id="rId19" Type="http://schemas.openxmlformats.org/officeDocument/2006/relationships/image" Target="../media/image89.jpeg"/><Relationship Id="rId4" Type="http://schemas.openxmlformats.org/officeDocument/2006/relationships/image" Target="../media/image74.png"/><Relationship Id="rId9" Type="http://schemas.openxmlformats.org/officeDocument/2006/relationships/image" Target="../media/image79.jpeg"/><Relationship Id="rId14" Type="http://schemas.openxmlformats.org/officeDocument/2006/relationships/image" Target="../media/image84.jpeg"/><Relationship Id="rId22" Type="http://schemas.openxmlformats.org/officeDocument/2006/relationships/image" Target="../media/image92.jpeg"/><Relationship Id="rId27" Type="http://schemas.openxmlformats.org/officeDocument/2006/relationships/image" Target="../media/image97.jpeg"/><Relationship Id="rId30" Type="http://schemas.openxmlformats.org/officeDocument/2006/relationships/image" Target="../media/image10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jpeg"/><Relationship Id="rId4" Type="http://schemas.openxmlformats.org/officeDocument/2006/relationships/image" Target="../media/image10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617&#32508;&#21512;&#20223;&#30495;&#24179;&#21488;&#24314;&#35774;V4.5.pptx" TargetMode="Externa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jpe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wmf"/><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6"/>
          <p:cNvSpPr>
            <a:spLocks noGrp="1" noChangeArrowheads="1"/>
          </p:cNvSpPr>
          <p:nvPr>
            <p:ph type="ctrTitle"/>
          </p:nvPr>
        </p:nvSpPr>
        <p:spPr>
          <a:xfrm>
            <a:off x="3491880" y="2132856"/>
            <a:ext cx="5545138" cy="1584176"/>
          </a:xfrm>
        </p:spPr>
        <p:txBody>
          <a:bodyPr/>
          <a:lstStyle/>
          <a:p>
            <a:pPr algn="ctr"/>
            <a:r>
              <a:rPr lang="en-US" altLang="zh-CN" sz="4400" dirty="0" smtClean="0"/>
              <a:t/>
            </a:r>
            <a:br>
              <a:rPr lang="en-US" altLang="zh-CN" sz="4400" dirty="0" smtClean="0"/>
            </a:br>
            <a:r>
              <a:rPr lang="zh-CN" altLang="en-US" sz="4400" dirty="0" smtClean="0"/>
              <a:t>综合设计</a:t>
            </a:r>
            <a:r>
              <a:rPr lang="zh-CN" altLang="en-US" sz="4400" dirty="0"/>
              <a:t>方案</a:t>
            </a:r>
            <a:r>
              <a:rPr lang="zh-CN" altLang="en-US" sz="4400" dirty="0" smtClean="0"/>
              <a:t>介绍</a:t>
            </a:r>
            <a:r>
              <a:rPr lang="en-US" altLang="zh-CN" sz="4400" dirty="0" smtClean="0"/>
              <a:t/>
            </a:r>
            <a:br>
              <a:rPr lang="en-US" altLang="zh-CN" sz="4400" dirty="0" smtClean="0"/>
            </a:br>
            <a:endParaRPr lang="zh-CN" altLang="en-US" sz="4400" dirty="0" smtClean="0"/>
          </a:p>
        </p:txBody>
      </p:sp>
      <p:sp>
        <p:nvSpPr>
          <p:cNvPr id="3" name="TextBox 2"/>
          <p:cNvSpPr txBox="1"/>
          <p:nvPr/>
        </p:nvSpPr>
        <p:spPr>
          <a:xfrm>
            <a:off x="5796136" y="3929066"/>
            <a:ext cx="2698175" cy="923330"/>
          </a:xfrm>
          <a:prstGeom prst="rect">
            <a:avLst/>
          </a:prstGeom>
          <a:noFill/>
        </p:spPr>
        <p:txBody>
          <a:bodyPr wrap="none" rtlCol="0">
            <a:spAutoFit/>
          </a:bodyPr>
          <a:lstStyle/>
          <a:p>
            <a:r>
              <a:rPr lang="zh-CN" altLang="en-US" dirty="0" smtClean="0"/>
              <a:t>  王</a:t>
            </a:r>
            <a:r>
              <a:rPr lang="zh-CN" altLang="en-US" dirty="0"/>
              <a:t>玉山</a:t>
            </a:r>
            <a:r>
              <a:rPr lang="zh-CN" altLang="en-US" dirty="0" smtClean="0"/>
              <a:t> 精益研发事业部</a:t>
            </a:r>
            <a:endParaRPr lang="en-US" altLang="zh-CN" dirty="0" smtClean="0"/>
          </a:p>
          <a:p>
            <a:endParaRPr lang="en-US" altLang="zh-CN" dirty="0" smtClean="0"/>
          </a:p>
          <a:p>
            <a:r>
              <a:rPr lang="en-US" altLang="zh-CN" dirty="0" smtClean="0"/>
              <a:t>	2013</a:t>
            </a:r>
            <a:r>
              <a:rPr lang="zh-CN" altLang="en-US" dirty="0" smtClean="0"/>
              <a:t>年</a:t>
            </a:r>
            <a:r>
              <a:rPr lang="en-US" altLang="zh-CN" dirty="0"/>
              <a:t>6</a:t>
            </a:r>
            <a:r>
              <a:rPr lang="zh-CN" altLang="en-US" dirty="0" smtClean="0"/>
              <a:t>月</a:t>
            </a:r>
            <a:r>
              <a:rPr lang="en-US" altLang="zh-CN" dirty="0" smtClean="0"/>
              <a:t>22</a:t>
            </a:r>
            <a:r>
              <a:rPr lang="zh-CN" altLang="en-US" dirty="0" smtClean="0"/>
              <a:t>日</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3" name="组合 2"/>
          <p:cNvGrpSpPr/>
          <p:nvPr/>
        </p:nvGrpSpPr>
        <p:grpSpPr>
          <a:xfrm>
            <a:off x="-809700" y="-61913"/>
            <a:ext cx="10401250" cy="6981826"/>
            <a:chOff x="-809700" y="-61913"/>
            <a:chExt cx="10782300" cy="6981826"/>
          </a:xfrm>
        </p:grpSpPr>
        <p:pic>
          <p:nvPicPr>
            <p:cNvPr id="1028" name="Picture 4" descr="E:\售前项目\兵器项目\617项目资料\建设方案\proe+模型.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700" y="-61913"/>
              <a:ext cx="10782300" cy="6981826"/>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E:\售前项目\兵器项目\617项目资料\建设方案\proe模型.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591" y="692696"/>
              <a:ext cx="10009111" cy="5904655"/>
            </a:xfrm>
            <a:prstGeom prst="rect">
              <a:avLst/>
            </a:prstGeom>
            <a:noFill/>
            <a:extLst>
              <a:ext uri="{909E8E84-426E-40DD-AFC4-6F175D3DCCD1}">
                <a14:hiddenFill xmlns:a14="http://schemas.microsoft.com/office/drawing/2010/main">
                  <a:solidFill>
                    <a:srgbClr val="FFFFFF"/>
                  </a:solidFill>
                </a14:hiddenFill>
              </a:ext>
            </a:extLst>
          </p:spPr>
        </p:pic>
      </p:grpSp>
      <p:pic>
        <p:nvPicPr>
          <p:cNvPr id="18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34479"/>
            <a:ext cx="5688633" cy="4613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077755" y="4725144"/>
            <a:ext cx="3672408" cy="369332"/>
          </a:xfrm>
          <a:prstGeom prst="rect">
            <a:avLst/>
          </a:prstGeom>
          <a:noFill/>
        </p:spPr>
        <p:txBody>
          <a:bodyPr wrap="square" rtlCol="0">
            <a:spAutoFit/>
          </a:bodyPr>
          <a:lstStyle/>
          <a:p>
            <a:r>
              <a:rPr lang="zh-CN" altLang="en-US" b="1" dirty="0" smtClean="0">
                <a:solidFill>
                  <a:srgbClr val="FF0000"/>
                </a:solidFill>
              </a:rPr>
              <a:t>设计过程指导与记录</a:t>
            </a:r>
            <a:endParaRPr lang="zh-CN" altLang="en-US" b="1" dirty="0">
              <a:solidFill>
                <a:srgbClr val="FF0000"/>
              </a:solidFill>
            </a:endParaRPr>
          </a:p>
        </p:txBody>
      </p:sp>
      <p:pic>
        <p:nvPicPr>
          <p:cNvPr id="1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7335" y="-61913"/>
            <a:ext cx="1944215" cy="4566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43461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曲轴设计导航</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3646611116"/>
              </p:ext>
            </p:extLst>
          </p:nvPr>
        </p:nvGraphicFramePr>
        <p:xfrm>
          <a:off x="250825" y="981075"/>
          <a:ext cx="8642350" cy="719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2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544" y="1916832"/>
            <a:ext cx="4176464" cy="4392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2080" y="1715436"/>
            <a:ext cx="3744417" cy="4613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右箭头 4"/>
          <p:cNvSpPr/>
          <p:nvPr/>
        </p:nvSpPr>
        <p:spPr bwMode="auto">
          <a:xfrm>
            <a:off x="4788024" y="3356992"/>
            <a:ext cx="288032" cy="144016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1850161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6.航空行业部\专业产品商品化\构件库\构件库系统界面截图\构件库界面截图\截图16.jpg"/>
          <p:cNvPicPr>
            <a:picLocks noChangeAspect="1" noChangeArrowheads="1"/>
          </p:cNvPicPr>
          <p:nvPr/>
        </p:nvPicPr>
        <p:blipFill>
          <a:blip r:embed="rId2" cstate="print"/>
          <a:srcRect/>
          <a:stretch>
            <a:fillRect/>
          </a:stretch>
        </p:blipFill>
        <p:spPr bwMode="auto">
          <a:xfrm>
            <a:off x="720000" y="900000"/>
            <a:ext cx="7729456" cy="3960000"/>
          </a:xfrm>
          <a:prstGeom prst="rect">
            <a:avLst/>
          </a:prstGeom>
          <a:noFill/>
        </p:spPr>
      </p:pic>
      <p:sp>
        <p:nvSpPr>
          <p:cNvPr id="7" name="标题 2"/>
          <p:cNvSpPr>
            <a:spLocks noGrp="1"/>
          </p:cNvSpPr>
          <p:nvPr>
            <p:ph type="title"/>
          </p:nvPr>
        </p:nvSpPr>
        <p:spPr>
          <a:xfrm>
            <a:off x="107950" y="-17463"/>
            <a:ext cx="6707188" cy="850901"/>
          </a:xfrm>
          <a:noFill/>
          <a:ln w="9525">
            <a:noFill/>
            <a:miter lim="800000"/>
            <a:headEnd/>
            <a:tailEnd/>
          </a:ln>
          <a:effectLst>
            <a:outerShdw blurRad="114300" dist="38100" dir="5400000" algn="t" rotWithShape="0">
              <a:prstClr val="black">
                <a:alpha val="18000"/>
              </a:prstClr>
            </a:outerShdw>
          </a:effectLst>
        </p:spPr>
        <p:txBody>
          <a:bodyPr vert="horz" wrap="square" lIns="91440" tIns="45720" rIns="91440" bIns="45720" numCol="1" rtlCol="0" anchor="ctr" anchorCtr="0" compatLnSpc="1">
            <a:prstTxWarp prst="textNoShape">
              <a:avLst/>
            </a:prstTxWarp>
            <a:normAutofit/>
          </a:bodyPr>
          <a:lstStyle/>
          <a:p>
            <a:pPr eaLnBrk="1" hangingPunct="1"/>
            <a:r>
              <a:rPr lang="zh-CN" altLang="en-US" sz="2800" kern="1200" dirty="0">
                <a:latin typeface="微软雅黑" pitchFamily="34" charset="-122"/>
                <a:ea typeface="微软雅黑" pitchFamily="34" charset="-122"/>
              </a:rPr>
              <a:t>快速设</a:t>
            </a:r>
            <a:r>
              <a:rPr lang="zh-CN" altLang="en-US" sz="2800" kern="1200" dirty="0" smtClean="0">
                <a:latin typeface="微软雅黑" pitchFamily="34" charset="-122"/>
                <a:ea typeface="微软雅黑" pitchFamily="34" charset="-122"/>
              </a:rPr>
              <a:t>计</a:t>
            </a:r>
            <a:endParaRPr lang="en-US" altLang="zh-CN" sz="2800" kern="1200" dirty="0">
              <a:latin typeface="微软雅黑" pitchFamily="34" charset="-122"/>
              <a:ea typeface="微软雅黑" pitchFamily="34" charset="-122"/>
            </a:endParaRPr>
          </a:p>
        </p:txBody>
      </p:sp>
      <p:sp>
        <p:nvSpPr>
          <p:cNvPr id="9" name="圆角矩形 8"/>
          <p:cNvSpPr/>
          <p:nvPr/>
        </p:nvSpPr>
        <p:spPr bwMode="auto">
          <a:xfrm>
            <a:off x="395536" y="5013176"/>
            <a:ext cx="8496944" cy="1404156"/>
          </a:xfrm>
          <a:prstGeom prst="roundRect">
            <a:avLst>
              <a:gd name="adj" fmla="val 6330"/>
            </a:avLst>
          </a:prstGeom>
          <a:gradFill flip="none"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1"/>
            <a:tileRect/>
          </a:gradFill>
          <a:ln>
            <a:headEnd type="none" w="med" len="med"/>
            <a:tailEnd type="none" w="med" len="med"/>
          </a:ln>
          <a:effectLst>
            <a:outerShdw blurRad="40000" dist="23000" dir="5400000" rotWithShape="0">
              <a:srgbClr val="000000">
                <a:alpha val="35000"/>
              </a:srgbClr>
            </a:outerShdw>
            <a:reflection blurRad="6350" stA="50000" endA="275" endPos="40000" dist="101600" dir="5400000" sy="-100000" algn="bl" rotWithShape="0"/>
          </a:effectLst>
        </p:spPr>
        <p:style>
          <a:lnRef idx="0">
            <a:schemeClr val="accent3"/>
          </a:lnRef>
          <a:fillRef idx="3">
            <a:schemeClr val="accent3"/>
          </a:fillRef>
          <a:effectRef idx="3">
            <a:schemeClr val="accent3"/>
          </a:effectRef>
          <a:fontRef idx="minor">
            <a:schemeClr val="lt1"/>
          </a:fontRef>
        </p:style>
        <p:txBody>
          <a:bodyPr wrap="none" rtlCol="0" anchor="ctr"/>
          <a:lstStyle/>
          <a:p>
            <a:pPr algn="ctr"/>
            <a:r>
              <a:rPr lang="en-US" altLang="zh-CN" sz="2000" b="1" dirty="0" smtClean="0">
                <a:solidFill>
                  <a:schemeClr val="tx1"/>
                </a:solidFill>
                <a:effectLst>
                  <a:outerShdw blurRad="38100" dist="38100" dir="2700000" algn="tl">
                    <a:srgbClr val="000000">
                      <a:alpha val="43137"/>
                    </a:srgbClr>
                  </a:outerShdw>
                </a:effectLst>
              </a:rPr>
              <a:t>                                                                                                           </a:t>
            </a:r>
            <a:r>
              <a:rPr lang="zh-CN" altLang="en-US" sz="2000" b="1" dirty="0" smtClean="0">
                <a:solidFill>
                  <a:schemeClr val="tx1"/>
                </a:solidFill>
                <a:effectLst>
                  <a:outerShdw blurRad="38100" dist="38100" dir="2700000" algn="tl">
                    <a:srgbClr val="000000">
                      <a:alpha val="43137"/>
                    </a:srgbClr>
                  </a:outerShdw>
                </a:effectLst>
              </a:rPr>
              <a:t>。。。。</a:t>
            </a:r>
          </a:p>
        </p:txBody>
      </p:sp>
      <p:pic>
        <p:nvPicPr>
          <p:cNvPr id="13" name="Picture 6" descr="E:\6.航空行业部\专业产品商品化\构件库\构件截图\32.jpg"/>
          <p:cNvPicPr>
            <a:picLocks noChangeAspect="1" noChangeArrowheads="1"/>
          </p:cNvPicPr>
          <p:nvPr/>
        </p:nvPicPr>
        <p:blipFill>
          <a:blip r:embed="rId3" cstate="print"/>
          <a:srcRect/>
          <a:stretch>
            <a:fillRect/>
          </a:stretch>
        </p:blipFill>
        <p:spPr bwMode="auto">
          <a:xfrm>
            <a:off x="6048164" y="5049180"/>
            <a:ext cx="1950113" cy="1296000"/>
          </a:xfrm>
          <a:prstGeom prst="rect">
            <a:avLst/>
          </a:prstGeom>
          <a:noFill/>
        </p:spPr>
      </p:pic>
      <p:pic>
        <p:nvPicPr>
          <p:cNvPr id="7170" name="Picture 2" descr="E:\6.航空行业部\专业产品商品化\构件库\构件截图\截图04.jpg"/>
          <p:cNvPicPr>
            <a:picLocks noChangeAspect="1" noChangeArrowheads="1"/>
          </p:cNvPicPr>
          <p:nvPr/>
        </p:nvPicPr>
        <p:blipFill>
          <a:blip r:embed="rId4" cstate="print"/>
          <a:srcRect l="46346" t="15996" r="4121" b="14415"/>
          <a:stretch>
            <a:fillRect/>
          </a:stretch>
        </p:blipFill>
        <p:spPr bwMode="auto">
          <a:xfrm>
            <a:off x="4269454" y="5049180"/>
            <a:ext cx="1796727" cy="1296000"/>
          </a:xfrm>
          <a:prstGeom prst="rect">
            <a:avLst/>
          </a:prstGeom>
          <a:noFill/>
        </p:spPr>
      </p:pic>
      <p:pic>
        <p:nvPicPr>
          <p:cNvPr id="7171" name="Picture 3" descr="E:\6.航空行业部\专业产品商品化\构件库\构件截图\截图05.jpg"/>
          <p:cNvPicPr>
            <a:picLocks noChangeAspect="1" noChangeArrowheads="1"/>
          </p:cNvPicPr>
          <p:nvPr/>
        </p:nvPicPr>
        <p:blipFill>
          <a:blip r:embed="rId5" cstate="print"/>
          <a:srcRect l="43098" t="16787" r="2497" b="15206"/>
          <a:stretch>
            <a:fillRect/>
          </a:stretch>
        </p:blipFill>
        <p:spPr bwMode="auto">
          <a:xfrm>
            <a:off x="503548" y="5049324"/>
            <a:ext cx="2019349" cy="1296000"/>
          </a:xfrm>
          <a:prstGeom prst="rect">
            <a:avLst/>
          </a:prstGeom>
          <a:noFill/>
        </p:spPr>
      </p:pic>
      <p:pic>
        <p:nvPicPr>
          <p:cNvPr id="7172" name="Picture 4" descr="E:\6.航空行业部\专业产品商品化\构件库\构件截图\截图07.jpg"/>
          <p:cNvPicPr>
            <a:picLocks noChangeAspect="1" noChangeArrowheads="1"/>
          </p:cNvPicPr>
          <p:nvPr/>
        </p:nvPicPr>
        <p:blipFill>
          <a:blip r:embed="rId6" cstate="print"/>
          <a:srcRect l="49594" t="15205" r="2497" b="15206"/>
          <a:stretch>
            <a:fillRect/>
          </a:stretch>
        </p:blipFill>
        <p:spPr bwMode="auto">
          <a:xfrm>
            <a:off x="2531636" y="5049180"/>
            <a:ext cx="1737818" cy="1296000"/>
          </a:xfrm>
          <a:prstGeom prst="rect">
            <a:avLst/>
          </a:prstGeom>
          <a:noFill/>
        </p:spPr>
      </p:pic>
    </p:spTree>
    <p:extLst>
      <p:ext uri="{BB962C8B-B14F-4D97-AF65-F5344CB8AC3E}">
        <p14:creationId xmlns:p14="http://schemas.microsoft.com/office/powerpoint/2010/main" val="29087149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504" y="692696"/>
            <a:ext cx="8928992" cy="5976664"/>
            <a:chOff x="323850" y="44624"/>
            <a:chExt cx="8424863" cy="6624736"/>
          </a:xfrm>
        </p:grpSpPr>
        <p:sp>
          <p:nvSpPr>
            <p:cNvPr id="40" name="矩形 39"/>
            <p:cNvSpPr/>
            <p:nvPr/>
          </p:nvSpPr>
          <p:spPr bwMode="auto">
            <a:xfrm>
              <a:off x="323850" y="44624"/>
              <a:ext cx="8424863" cy="6624736"/>
            </a:xfrm>
            <a:prstGeom prst="rect">
              <a:avLst/>
            </a:prstGeom>
            <a:solidFill>
              <a:srgbClr val="FFFF00"/>
            </a:solidFill>
            <a:ln w="9525">
              <a:solidFill>
                <a:schemeClr val="tx1"/>
              </a:solidFill>
              <a:tailEnd type="triangle"/>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zh-CN" altLang="en-US" sz="2400">
                <a:latin typeface="黑体" pitchFamily="49" charset="-122"/>
                <a:cs typeface="Times New Roman" pitchFamily="18" charset="0"/>
              </a:endParaRPr>
            </a:p>
          </p:txBody>
        </p:sp>
        <p:sp>
          <p:nvSpPr>
            <p:cNvPr id="41" name="矩形 40"/>
            <p:cNvSpPr/>
            <p:nvPr/>
          </p:nvSpPr>
          <p:spPr bwMode="auto">
            <a:xfrm>
              <a:off x="431800" y="592312"/>
              <a:ext cx="8201025" cy="892472"/>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a:lstStyle/>
            <a:p>
              <a:pPr algn="ctr">
                <a:defRPr/>
              </a:pPr>
              <a:r>
                <a:rPr lang="zh-CN" altLang="en-US" sz="1600" dirty="0">
                  <a:solidFill>
                    <a:schemeClr val="tx1"/>
                  </a:solidFill>
                  <a:latin typeface="黑体" pitchFamily="49" charset="-122"/>
                </a:rPr>
                <a:t>专业应用系统</a:t>
              </a:r>
            </a:p>
          </p:txBody>
        </p:sp>
        <p:sp>
          <p:nvSpPr>
            <p:cNvPr id="42" name="矩形 41"/>
            <p:cNvSpPr/>
            <p:nvPr/>
          </p:nvSpPr>
          <p:spPr bwMode="auto">
            <a:xfrm>
              <a:off x="431800" y="1556792"/>
              <a:ext cx="8201025" cy="5021385"/>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a:lstStyle/>
            <a:p>
              <a:pPr algn="ctr">
                <a:defRPr/>
              </a:pPr>
              <a:r>
                <a:rPr lang="zh-CN" altLang="en-US" sz="1600" dirty="0">
                  <a:solidFill>
                    <a:schemeClr val="tx1"/>
                  </a:solidFill>
                  <a:latin typeface="黑体" pitchFamily="49" charset="-122"/>
                </a:rPr>
                <a:t>基础支撑软件</a:t>
              </a:r>
            </a:p>
          </p:txBody>
        </p:sp>
        <p:sp>
          <p:nvSpPr>
            <p:cNvPr id="44" name="矩形 43"/>
            <p:cNvSpPr/>
            <p:nvPr/>
          </p:nvSpPr>
          <p:spPr bwMode="auto">
            <a:xfrm>
              <a:off x="3251200" y="3258047"/>
              <a:ext cx="2535238" cy="1399951"/>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协同仿真管理</a:t>
              </a:r>
            </a:p>
          </p:txBody>
        </p:sp>
        <p:sp>
          <p:nvSpPr>
            <p:cNvPr id="45" name="矩形 44"/>
            <p:cNvSpPr/>
            <p:nvPr/>
          </p:nvSpPr>
          <p:spPr bwMode="auto">
            <a:xfrm>
              <a:off x="5967413" y="3258047"/>
              <a:ext cx="2535237" cy="1399951"/>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多学科</a:t>
              </a:r>
              <a:r>
                <a:rPr lang="zh-CN" altLang="en-US" sz="1600" dirty="0" smtClean="0">
                  <a:solidFill>
                    <a:schemeClr val="tx1"/>
                  </a:solidFill>
                  <a:latin typeface="黑体" pitchFamily="49" charset="-122"/>
                </a:rPr>
                <a:t>集成</a:t>
              </a:r>
              <a:r>
                <a:rPr lang="zh-CN" altLang="en-US" sz="1600" dirty="0">
                  <a:solidFill>
                    <a:schemeClr val="tx1"/>
                  </a:solidFill>
                  <a:latin typeface="黑体" pitchFamily="49" charset="-122"/>
                </a:rPr>
                <a:t>优化</a:t>
              </a:r>
            </a:p>
          </p:txBody>
        </p:sp>
        <p:sp>
          <p:nvSpPr>
            <p:cNvPr id="46" name="矩形 45"/>
            <p:cNvSpPr/>
            <p:nvPr/>
          </p:nvSpPr>
          <p:spPr bwMode="auto">
            <a:xfrm>
              <a:off x="533400"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a:t>
              </a:r>
              <a:r>
                <a:rPr lang="zh-CN" altLang="en-US" sz="1400" dirty="0">
                  <a:solidFill>
                    <a:schemeClr val="tx1"/>
                  </a:solidFill>
                  <a:latin typeface="黑体" pitchFamily="49" charset="-122"/>
                </a:rPr>
                <a:t>一</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47" name="矩形 46"/>
            <p:cNvSpPr/>
            <p:nvPr/>
          </p:nvSpPr>
          <p:spPr bwMode="auto">
            <a:xfrm>
              <a:off x="3979863"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专业四</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48" name="矩形 47"/>
            <p:cNvSpPr/>
            <p:nvPr/>
          </p:nvSpPr>
          <p:spPr bwMode="auto">
            <a:xfrm>
              <a:off x="5129213"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专业五</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49" name="矩形 48"/>
            <p:cNvSpPr/>
            <p:nvPr/>
          </p:nvSpPr>
          <p:spPr bwMode="auto">
            <a:xfrm>
              <a:off x="6278563" y="944280"/>
              <a:ext cx="1074737"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专业六</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50" name="矩形 49"/>
            <p:cNvSpPr/>
            <p:nvPr/>
          </p:nvSpPr>
          <p:spPr bwMode="auto">
            <a:xfrm>
              <a:off x="7426325"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altLang="zh-CN" sz="1400">
                  <a:solidFill>
                    <a:schemeClr val="tx1"/>
                  </a:solidFill>
                  <a:latin typeface="黑体" pitchFamily="49" charset="-122"/>
                </a:rPr>
                <a:t>…….</a:t>
              </a:r>
              <a:endParaRPr lang="zh-CN" altLang="en-US" sz="1400">
                <a:solidFill>
                  <a:schemeClr val="tx1"/>
                </a:solidFill>
                <a:latin typeface="黑体" pitchFamily="49" charset="-122"/>
              </a:endParaRPr>
            </a:p>
          </p:txBody>
        </p:sp>
        <p:sp>
          <p:nvSpPr>
            <p:cNvPr id="52" name="矩形 51"/>
            <p:cNvSpPr/>
            <p:nvPr/>
          </p:nvSpPr>
          <p:spPr bwMode="auto">
            <a:xfrm>
              <a:off x="533400" y="4730007"/>
              <a:ext cx="7969250" cy="85923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过程数据管理</a:t>
              </a:r>
            </a:p>
          </p:txBody>
        </p:sp>
        <p:sp>
          <p:nvSpPr>
            <p:cNvPr id="53" name="矩形 52"/>
            <p:cNvSpPr/>
            <p:nvPr/>
          </p:nvSpPr>
          <p:spPr bwMode="auto">
            <a:xfrm>
              <a:off x="533400" y="3258047"/>
              <a:ext cx="2535238" cy="1399951"/>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设计导航</a:t>
              </a:r>
            </a:p>
          </p:txBody>
        </p:sp>
        <p:sp>
          <p:nvSpPr>
            <p:cNvPr id="8215" name="矩形 53"/>
            <p:cNvSpPr>
              <a:spLocks noChangeArrowheads="1"/>
            </p:cNvSpPr>
            <p:nvPr/>
          </p:nvSpPr>
          <p:spPr bwMode="auto">
            <a:xfrm>
              <a:off x="2938331" y="80962"/>
              <a:ext cx="27494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dirty="0" smtClean="0">
                  <a:latin typeface="黑体" pitchFamily="2" charset="-122"/>
                  <a:ea typeface="黑体" pitchFamily="2" charset="-122"/>
                  <a:cs typeface="Times New Roman" pitchFamily="18" charset="0"/>
                </a:rPr>
                <a:t>综合设计仿真管理平台</a:t>
              </a:r>
              <a:endParaRPr lang="zh-CN" altLang="en-US" sz="2000" dirty="0">
                <a:latin typeface="黑体" pitchFamily="2" charset="-122"/>
                <a:ea typeface="黑体" pitchFamily="2" charset="-122"/>
                <a:cs typeface="Times New Roman" pitchFamily="18" charset="0"/>
              </a:endParaRPr>
            </a:p>
          </p:txBody>
        </p:sp>
        <p:sp>
          <p:nvSpPr>
            <p:cNvPr id="59" name="矩形 58"/>
            <p:cNvSpPr/>
            <p:nvPr/>
          </p:nvSpPr>
          <p:spPr bwMode="auto">
            <a:xfrm>
              <a:off x="739775"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元数据管理</a:t>
              </a:r>
              <a:endParaRPr lang="zh-CN" altLang="en-US" sz="1200" dirty="0">
                <a:solidFill>
                  <a:schemeClr val="tx1"/>
                </a:solidFill>
              </a:endParaRPr>
            </a:p>
          </p:txBody>
        </p:sp>
        <p:sp>
          <p:nvSpPr>
            <p:cNvPr id="60" name="矩形 59"/>
            <p:cNvSpPr/>
            <p:nvPr/>
          </p:nvSpPr>
          <p:spPr bwMode="auto">
            <a:xfrm>
              <a:off x="2028825"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数据可视化</a:t>
              </a:r>
            </a:p>
          </p:txBody>
        </p:sp>
        <p:sp>
          <p:nvSpPr>
            <p:cNvPr id="61" name="矩形 60"/>
            <p:cNvSpPr/>
            <p:nvPr/>
          </p:nvSpPr>
          <p:spPr bwMode="auto">
            <a:xfrm>
              <a:off x="3319463"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数据对比</a:t>
              </a:r>
            </a:p>
          </p:txBody>
        </p:sp>
        <p:sp>
          <p:nvSpPr>
            <p:cNvPr id="62" name="矩形 61"/>
            <p:cNvSpPr/>
            <p:nvPr/>
          </p:nvSpPr>
          <p:spPr bwMode="auto">
            <a:xfrm>
              <a:off x="4608513"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数据谱系</a:t>
              </a:r>
            </a:p>
          </p:txBody>
        </p:sp>
        <p:sp>
          <p:nvSpPr>
            <p:cNvPr id="63" name="矩形 62"/>
            <p:cNvSpPr/>
            <p:nvPr/>
          </p:nvSpPr>
          <p:spPr bwMode="auto">
            <a:xfrm>
              <a:off x="5899150"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多视图管理</a:t>
              </a:r>
            </a:p>
          </p:txBody>
        </p:sp>
        <p:sp>
          <p:nvSpPr>
            <p:cNvPr id="64" name="矩形 63"/>
            <p:cNvSpPr/>
            <p:nvPr/>
          </p:nvSpPr>
          <p:spPr bwMode="auto">
            <a:xfrm>
              <a:off x="7188200"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200" dirty="0">
                  <a:latin typeface="黑体" pitchFamily="49" charset="-122"/>
                </a:rPr>
                <a:t>数据</a:t>
              </a:r>
              <a:r>
                <a:rPr lang="zh-CN" altLang="en-US" sz="1200" dirty="0" smtClean="0">
                  <a:latin typeface="黑体" pitchFamily="49" charset="-122"/>
                </a:rPr>
                <a:t>备份恢复</a:t>
              </a:r>
              <a:endParaRPr lang="zh-CN" altLang="en-US" sz="1200" dirty="0">
                <a:latin typeface="黑体" pitchFamily="49" charset="-122"/>
              </a:endParaRPr>
            </a:p>
          </p:txBody>
        </p:sp>
        <p:sp>
          <p:nvSpPr>
            <p:cNvPr id="65" name="矩形 64"/>
            <p:cNvSpPr/>
            <p:nvPr/>
          </p:nvSpPr>
          <p:spPr bwMode="auto">
            <a:xfrm>
              <a:off x="1682750"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专业二</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66" name="矩形 65"/>
            <p:cNvSpPr/>
            <p:nvPr/>
          </p:nvSpPr>
          <p:spPr bwMode="auto">
            <a:xfrm>
              <a:off x="2832100"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专业三</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68" name="矩形 67"/>
            <p:cNvSpPr/>
            <p:nvPr/>
          </p:nvSpPr>
          <p:spPr bwMode="auto">
            <a:xfrm>
              <a:off x="621561" y="3609876"/>
              <a:ext cx="1179457"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200" dirty="0" smtClean="0">
                  <a:latin typeface="黑体" pitchFamily="49" charset="-122"/>
                </a:rPr>
                <a:t>设计过程定义</a:t>
              </a:r>
              <a:endParaRPr lang="zh-CN" altLang="en-US" sz="1200" dirty="0">
                <a:latin typeface="黑体" pitchFamily="49" charset="-122"/>
              </a:endParaRPr>
            </a:p>
          </p:txBody>
        </p:sp>
        <p:sp>
          <p:nvSpPr>
            <p:cNvPr id="69" name="矩形 68"/>
            <p:cNvSpPr/>
            <p:nvPr/>
          </p:nvSpPr>
          <p:spPr bwMode="auto">
            <a:xfrm>
              <a:off x="1859074" y="3609876"/>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设计工具封装</a:t>
              </a:r>
            </a:p>
          </p:txBody>
        </p:sp>
        <p:sp>
          <p:nvSpPr>
            <p:cNvPr id="70" name="矩形 69"/>
            <p:cNvSpPr/>
            <p:nvPr/>
          </p:nvSpPr>
          <p:spPr bwMode="auto">
            <a:xfrm>
              <a:off x="621562" y="4153942"/>
              <a:ext cx="1179456"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设计过程管理</a:t>
              </a:r>
            </a:p>
          </p:txBody>
        </p:sp>
        <p:sp>
          <p:nvSpPr>
            <p:cNvPr id="71" name="矩形 70"/>
            <p:cNvSpPr/>
            <p:nvPr/>
          </p:nvSpPr>
          <p:spPr bwMode="auto">
            <a:xfrm>
              <a:off x="1859074" y="4153942"/>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设计过程监控</a:t>
              </a:r>
            </a:p>
          </p:txBody>
        </p:sp>
        <p:sp>
          <p:nvSpPr>
            <p:cNvPr id="72" name="矩形 71"/>
            <p:cNvSpPr/>
            <p:nvPr/>
          </p:nvSpPr>
          <p:spPr bwMode="auto">
            <a:xfrm>
              <a:off x="3356064" y="3641874"/>
              <a:ext cx="1179457"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仿真工具集成</a:t>
              </a:r>
            </a:p>
          </p:txBody>
        </p:sp>
        <p:sp>
          <p:nvSpPr>
            <p:cNvPr id="73" name="矩形 72"/>
            <p:cNvSpPr/>
            <p:nvPr/>
          </p:nvSpPr>
          <p:spPr bwMode="auto">
            <a:xfrm>
              <a:off x="4593577" y="3641874"/>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仿真</a:t>
              </a:r>
              <a:r>
                <a:rPr lang="zh-CN" altLang="en-US" sz="1200" dirty="0" smtClean="0">
                  <a:solidFill>
                    <a:schemeClr val="tx1"/>
                  </a:solidFill>
                </a:rPr>
                <a:t>向导模板</a:t>
              </a:r>
              <a:endParaRPr lang="zh-CN" altLang="en-US" sz="1200" dirty="0">
                <a:solidFill>
                  <a:schemeClr val="tx1"/>
                </a:solidFill>
              </a:endParaRPr>
            </a:p>
          </p:txBody>
        </p:sp>
        <p:sp>
          <p:nvSpPr>
            <p:cNvPr id="87" name="矩形 86"/>
            <p:cNvSpPr/>
            <p:nvPr/>
          </p:nvSpPr>
          <p:spPr bwMode="auto">
            <a:xfrm>
              <a:off x="533400" y="1916832"/>
              <a:ext cx="7987506" cy="1257077"/>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协同研发流程管理</a:t>
              </a:r>
            </a:p>
          </p:txBody>
        </p:sp>
        <p:sp>
          <p:nvSpPr>
            <p:cNvPr id="74" name="矩形 73"/>
            <p:cNvSpPr/>
            <p:nvPr/>
          </p:nvSpPr>
          <p:spPr bwMode="auto">
            <a:xfrm>
              <a:off x="3356065" y="4185940"/>
              <a:ext cx="1179456"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仿真过程集成</a:t>
              </a:r>
            </a:p>
          </p:txBody>
        </p:sp>
        <p:sp>
          <p:nvSpPr>
            <p:cNvPr id="75" name="矩形 74"/>
            <p:cNvSpPr/>
            <p:nvPr/>
          </p:nvSpPr>
          <p:spPr bwMode="auto">
            <a:xfrm>
              <a:off x="4593577" y="4185940"/>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资源任务</a:t>
              </a:r>
              <a:r>
                <a:rPr lang="zh-CN" altLang="en-US" sz="1200" dirty="0">
                  <a:solidFill>
                    <a:schemeClr val="tx1"/>
                  </a:solidFill>
                </a:rPr>
                <a:t>调度</a:t>
              </a:r>
            </a:p>
          </p:txBody>
        </p:sp>
        <p:sp>
          <p:nvSpPr>
            <p:cNvPr id="76" name="矩形 75"/>
            <p:cNvSpPr/>
            <p:nvPr/>
          </p:nvSpPr>
          <p:spPr bwMode="auto">
            <a:xfrm>
              <a:off x="6092368" y="3649886"/>
              <a:ext cx="1179457"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优化流程定义</a:t>
              </a:r>
            </a:p>
          </p:txBody>
        </p:sp>
        <p:sp>
          <p:nvSpPr>
            <p:cNvPr id="77" name="矩形 76"/>
            <p:cNvSpPr/>
            <p:nvPr/>
          </p:nvSpPr>
          <p:spPr bwMode="auto">
            <a:xfrm>
              <a:off x="7329881" y="3649886"/>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优化组件封装</a:t>
              </a:r>
            </a:p>
          </p:txBody>
        </p:sp>
        <p:sp>
          <p:nvSpPr>
            <p:cNvPr id="78" name="矩形 77"/>
            <p:cNvSpPr/>
            <p:nvPr/>
          </p:nvSpPr>
          <p:spPr bwMode="auto">
            <a:xfrm>
              <a:off x="6092369" y="4193952"/>
              <a:ext cx="1179456"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多方案对比</a:t>
              </a:r>
            </a:p>
          </p:txBody>
        </p:sp>
        <p:sp>
          <p:nvSpPr>
            <p:cNvPr id="79" name="矩形 78"/>
            <p:cNvSpPr/>
            <p:nvPr/>
          </p:nvSpPr>
          <p:spPr bwMode="auto">
            <a:xfrm>
              <a:off x="7329881" y="4193952"/>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多学科优化</a:t>
              </a:r>
            </a:p>
          </p:txBody>
        </p:sp>
        <p:sp>
          <p:nvSpPr>
            <p:cNvPr id="80" name="矩形 79"/>
            <p:cNvSpPr/>
            <p:nvPr/>
          </p:nvSpPr>
          <p:spPr bwMode="auto">
            <a:xfrm>
              <a:off x="539552" y="5666110"/>
              <a:ext cx="7969250" cy="85923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工程资源管理</a:t>
              </a:r>
            </a:p>
          </p:txBody>
        </p:sp>
        <p:sp>
          <p:nvSpPr>
            <p:cNvPr id="81" name="矩形 80"/>
            <p:cNvSpPr/>
            <p:nvPr/>
          </p:nvSpPr>
          <p:spPr bwMode="auto">
            <a:xfrm>
              <a:off x="745927"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流程模板库</a:t>
              </a:r>
              <a:endParaRPr lang="zh-CN" altLang="en-US" sz="1200" dirty="0">
                <a:solidFill>
                  <a:schemeClr val="tx1"/>
                </a:solidFill>
              </a:endParaRPr>
            </a:p>
          </p:txBody>
        </p:sp>
        <p:sp>
          <p:nvSpPr>
            <p:cNvPr id="82" name="矩形 81"/>
            <p:cNvSpPr/>
            <p:nvPr/>
          </p:nvSpPr>
          <p:spPr bwMode="auto">
            <a:xfrm>
              <a:off x="2034977"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设计模型库</a:t>
              </a:r>
              <a:endParaRPr lang="zh-CN" altLang="en-US" sz="1200" dirty="0">
                <a:solidFill>
                  <a:schemeClr val="tx1"/>
                </a:solidFill>
              </a:endParaRPr>
            </a:p>
          </p:txBody>
        </p:sp>
        <p:sp>
          <p:nvSpPr>
            <p:cNvPr id="83" name="矩形 82"/>
            <p:cNvSpPr/>
            <p:nvPr/>
          </p:nvSpPr>
          <p:spPr bwMode="auto">
            <a:xfrm>
              <a:off x="3325615"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仿真模板库</a:t>
              </a:r>
              <a:endParaRPr lang="zh-CN" altLang="en-US" sz="1200" dirty="0">
                <a:solidFill>
                  <a:schemeClr val="tx1"/>
                </a:solidFill>
              </a:endParaRPr>
            </a:p>
          </p:txBody>
        </p:sp>
        <p:sp>
          <p:nvSpPr>
            <p:cNvPr id="84" name="矩形 83"/>
            <p:cNvSpPr/>
            <p:nvPr/>
          </p:nvSpPr>
          <p:spPr bwMode="auto">
            <a:xfrm>
              <a:off x="4614665"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优化模型库</a:t>
              </a:r>
              <a:endParaRPr lang="zh-CN" altLang="en-US" sz="1200" dirty="0">
                <a:solidFill>
                  <a:schemeClr val="tx1"/>
                </a:solidFill>
              </a:endParaRPr>
            </a:p>
          </p:txBody>
        </p:sp>
        <p:sp>
          <p:nvSpPr>
            <p:cNvPr id="85" name="矩形 84"/>
            <p:cNvSpPr/>
            <p:nvPr/>
          </p:nvSpPr>
          <p:spPr bwMode="auto">
            <a:xfrm>
              <a:off x="5905302"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设计知识库</a:t>
              </a:r>
            </a:p>
          </p:txBody>
        </p:sp>
        <p:sp>
          <p:nvSpPr>
            <p:cNvPr id="86" name="矩形 85"/>
            <p:cNvSpPr/>
            <p:nvPr/>
          </p:nvSpPr>
          <p:spPr bwMode="auto">
            <a:xfrm>
              <a:off x="7194352"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仿真知识库</a:t>
              </a:r>
            </a:p>
          </p:txBody>
        </p:sp>
        <p:sp>
          <p:nvSpPr>
            <p:cNvPr id="88" name="矩形 87"/>
            <p:cNvSpPr/>
            <p:nvPr/>
          </p:nvSpPr>
          <p:spPr bwMode="auto">
            <a:xfrm>
              <a:off x="533400" y="2288084"/>
              <a:ext cx="3938588" cy="885825"/>
            </a:xfrm>
            <a:prstGeom prst="rect">
              <a:avLst/>
            </a:prstGeom>
            <a:solidFill>
              <a:schemeClr val="accent3">
                <a:lumMod val="20000"/>
                <a:lumOff val="80000"/>
              </a:schemeClr>
            </a:solidFill>
            <a:ln>
              <a:tailEnd type="triangle"/>
            </a:ln>
          </p:spPr>
          <p:style>
            <a:lnRef idx="1">
              <a:schemeClr val="accent3"/>
            </a:lnRef>
            <a:fillRef idx="2">
              <a:schemeClr val="accent3"/>
            </a:fillRef>
            <a:effectRef idx="1">
              <a:schemeClr val="accent3"/>
            </a:effectRef>
            <a:fontRef idx="minor">
              <a:schemeClr val="dk1"/>
            </a:fontRef>
          </p:style>
          <p:txBody>
            <a:bodyPr/>
            <a:lstStyle/>
            <a:p>
              <a:pPr algn="ctr">
                <a:defRPr/>
              </a:pPr>
              <a:r>
                <a:rPr lang="zh-CN" altLang="en-US" sz="1600" dirty="0" smtClean="0">
                  <a:solidFill>
                    <a:schemeClr val="tx1"/>
                  </a:solidFill>
                  <a:latin typeface="黑体" pitchFamily="49" charset="-122"/>
                </a:rPr>
                <a:t>流程</a:t>
              </a:r>
              <a:r>
                <a:rPr lang="zh-CN" altLang="en-US" sz="1600" dirty="0">
                  <a:solidFill>
                    <a:schemeClr val="tx1"/>
                  </a:solidFill>
                  <a:latin typeface="黑体" pitchFamily="49" charset="-122"/>
                </a:rPr>
                <a:t>管理</a:t>
              </a:r>
            </a:p>
          </p:txBody>
        </p:sp>
        <p:sp>
          <p:nvSpPr>
            <p:cNvPr id="89" name="矩形 88"/>
            <p:cNvSpPr/>
            <p:nvPr/>
          </p:nvSpPr>
          <p:spPr bwMode="auto">
            <a:xfrm>
              <a:off x="2578879"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流程监控</a:t>
              </a:r>
            </a:p>
          </p:txBody>
        </p:sp>
        <p:sp>
          <p:nvSpPr>
            <p:cNvPr id="90" name="矩形 89"/>
            <p:cNvSpPr/>
            <p:nvPr/>
          </p:nvSpPr>
          <p:spPr bwMode="auto">
            <a:xfrm>
              <a:off x="583977"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200" dirty="0" smtClean="0">
                  <a:latin typeface="黑体" pitchFamily="49" charset="-122"/>
                </a:rPr>
                <a:t>流程</a:t>
              </a:r>
              <a:r>
                <a:rPr lang="zh-CN" altLang="en-US" sz="1200" dirty="0">
                  <a:latin typeface="黑体" pitchFamily="49" charset="-122"/>
                </a:rPr>
                <a:t>定义</a:t>
              </a:r>
            </a:p>
          </p:txBody>
        </p:sp>
        <p:sp>
          <p:nvSpPr>
            <p:cNvPr id="91" name="矩形 90"/>
            <p:cNvSpPr/>
            <p:nvPr/>
          </p:nvSpPr>
          <p:spPr bwMode="auto">
            <a:xfrm>
              <a:off x="1581428"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流程执行</a:t>
              </a:r>
            </a:p>
          </p:txBody>
        </p:sp>
        <p:sp>
          <p:nvSpPr>
            <p:cNvPr id="92" name="矩形 91"/>
            <p:cNvSpPr/>
            <p:nvPr/>
          </p:nvSpPr>
          <p:spPr bwMode="auto">
            <a:xfrm>
              <a:off x="3576330"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latin typeface="黑体" pitchFamily="49" charset="-122"/>
                </a:rPr>
                <a:t>应用集成</a:t>
              </a:r>
              <a:endParaRPr lang="zh-CN" altLang="en-US" sz="1200" dirty="0">
                <a:latin typeface="黑体" pitchFamily="49" charset="-122"/>
              </a:endParaRPr>
            </a:p>
          </p:txBody>
        </p:sp>
        <p:sp>
          <p:nvSpPr>
            <p:cNvPr id="93" name="矩形 92"/>
            <p:cNvSpPr/>
            <p:nvPr/>
          </p:nvSpPr>
          <p:spPr bwMode="auto">
            <a:xfrm>
              <a:off x="4536281" y="2281734"/>
              <a:ext cx="3984625" cy="885825"/>
            </a:xfrm>
            <a:prstGeom prst="rect">
              <a:avLst/>
            </a:prstGeom>
            <a:solidFill>
              <a:schemeClr val="accent3">
                <a:lumMod val="20000"/>
                <a:lumOff val="80000"/>
              </a:schemeClr>
            </a:solidFill>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协同任务管理</a:t>
              </a:r>
            </a:p>
          </p:txBody>
        </p:sp>
        <p:sp>
          <p:nvSpPr>
            <p:cNvPr id="94" name="矩形 93"/>
            <p:cNvSpPr/>
            <p:nvPr/>
          </p:nvSpPr>
          <p:spPr bwMode="auto">
            <a:xfrm>
              <a:off x="4573781"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任务管理</a:t>
              </a:r>
            </a:p>
          </p:txBody>
        </p:sp>
        <p:sp>
          <p:nvSpPr>
            <p:cNvPr id="95" name="矩形 94"/>
            <p:cNvSpPr/>
            <p:nvPr/>
          </p:nvSpPr>
          <p:spPr bwMode="auto">
            <a:xfrm>
              <a:off x="5571232"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任务执行</a:t>
              </a:r>
            </a:p>
          </p:txBody>
        </p:sp>
        <p:sp>
          <p:nvSpPr>
            <p:cNvPr id="96" name="矩形 95"/>
            <p:cNvSpPr/>
            <p:nvPr/>
          </p:nvSpPr>
          <p:spPr bwMode="auto">
            <a:xfrm>
              <a:off x="7566137"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任务统计</a:t>
              </a:r>
            </a:p>
          </p:txBody>
        </p:sp>
        <p:sp>
          <p:nvSpPr>
            <p:cNvPr id="97" name="矩形 96"/>
            <p:cNvSpPr/>
            <p:nvPr/>
          </p:nvSpPr>
          <p:spPr bwMode="auto">
            <a:xfrm>
              <a:off x="6568683"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任务监控</a:t>
              </a:r>
            </a:p>
          </p:txBody>
        </p:sp>
      </p:grpSp>
      <p:sp>
        <p:nvSpPr>
          <p:cNvPr id="54" name="标题 8"/>
          <p:cNvSpPr>
            <a:spLocks noGrp="1"/>
          </p:cNvSpPr>
          <p:nvPr>
            <p:ph type="title"/>
          </p:nvPr>
        </p:nvSpPr>
        <p:spPr>
          <a:xfrm>
            <a:off x="142844" y="44624"/>
            <a:ext cx="6229356" cy="669732"/>
          </a:xfrm>
        </p:spPr>
        <p:txBody>
          <a:bodyPr/>
          <a:lstStyle/>
          <a:p>
            <a:r>
              <a:rPr lang="zh-CN" altLang="en-US" dirty="0" smtClean="0"/>
              <a:t>平台架构</a:t>
            </a:r>
            <a:endParaRPr lang="zh-CN" altLang="en-US" dirty="0"/>
          </a:p>
        </p:txBody>
      </p:sp>
      <p:sp>
        <p:nvSpPr>
          <p:cNvPr id="57" name="矩形 56"/>
          <p:cNvSpPr/>
          <p:nvPr/>
        </p:nvSpPr>
        <p:spPr bwMode="auto">
          <a:xfrm>
            <a:off x="3121609" y="3510126"/>
            <a:ext cx="2845035" cy="1393127"/>
          </a:xfrm>
          <a:prstGeom prst="rect">
            <a:avLst/>
          </a:prstGeom>
          <a:solidFill>
            <a:schemeClr val="accent1">
              <a:alpha val="58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2917967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应用系统：启动综合仿真系统</a:t>
            </a:r>
            <a:endParaRPr lang="zh-CN" altLang="en-US" dirty="0"/>
          </a:p>
        </p:txBody>
      </p:sp>
      <p:grpSp>
        <p:nvGrpSpPr>
          <p:cNvPr id="3" name="组合 2"/>
          <p:cNvGrpSpPr/>
          <p:nvPr/>
        </p:nvGrpSpPr>
        <p:grpSpPr>
          <a:xfrm>
            <a:off x="23639" y="764704"/>
            <a:ext cx="6708601" cy="4283001"/>
            <a:chOff x="-809700" y="-61913"/>
            <a:chExt cx="10782300" cy="6981826"/>
          </a:xfrm>
        </p:grpSpPr>
        <p:pic>
          <p:nvPicPr>
            <p:cNvPr id="1028" name="Picture 4" descr="E:\售前项目\兵器项目\617项目资料\建设方案\proe+模型.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700" y="-61913"/>
              <a:ext cx="10782300" cy="6981826"/>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E:\售前项目\兵器项目\617项目资料\建设方案\proe模型.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591" y="692696"/>
              <a:ext cx="10009111" cy="5904655"/>
            </a:xfrm>
            <a:prstGeom prst="rect">
              <a:avLst/>
            </a:prstGeom>
            <a:noFill/>
            <a:extLst>
              <a:ext uri="{909E8E84-426E-40DD-AFC4-6F175D3DCCD1}">
                <a14:hiddenFill xmlns:a14="http://schemas.microsoft.com/office/drawing/2010/main">
                  <a:solidFill>
                    <a:srgbClr val="FFFFFF"/>
                  </a:solidFill>
                </a14:hiddenFill>
              </a:ext>
            </a:extLst>
          </p:spPr>
        </p:pic>
      </p:grpSp>
      <p:pic>
        <p:nvPicPr>
          <p:cNvPr id="19458" name="Picture 2" descr="E:\售前项目\兵器项目\617项目资料\建设方案\2013-3-26 11-06-0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7306" y="1052736"/>
            <a:ext cx="1938710" cy="89807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bwMode="auto">
          <a:xfrm>
            <a:off x="2777306" y="1052736"/>
            <a:ext cx="1938710" cy="174883"/>
          </a:xfrm>
          <a:prstGeom prst="rect">
            <a:avLst/>
          </a:prstGeom>
          <a:no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pic>
        <p:nvPicPr>
          <p:cNvPr id="11" name="Picture 4" descr="E:\售前项目\兵器项目\617项目资料\建设方案\2013-3-26 12-28-1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7939" y="2204864"/>
            <a:ext cx="5721279" cy="36911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688" y="1716444"/>
            <a:ext cx="3690664" cy="2702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127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标题 1"/>
          <p:cNvSpPr>
            <a:spLocks noGrp="1"/>
          </p:cNvSpPr>
          <p:nvPr>
            <p:ph type="title"/>
          </p:nvPr>
        </p:nvSpPr>
        <p:spPr>
          <a:xfrm>
            <a:off x="107950" y="-17463"/>
            <a:ext cx="6707188" cy="850901"/>
          </a:xfrm>
        </p:spPr>
        <p:txBody>
          <a:bodyPr/>
          <a:lstStyle/>
          <a:p>
            <a:r>
              <a:rPr lang="zh-CN" altLang="en-US" dirty="0" smtClean="0">
                <a:latin typeface="黑体" pitchFamily="49" charset="-122"/>
                <a:ea typeface="黑体" pitchFamily="49" charset="-122"/>
              </a:rPr>
              <a:t>仿真流程</a:t>
            </a:r>
            <a:endParaRPr lang="zh-CN" altLang="en-US" dirty="0">
              <a:latin typeface="黑体" pitchFamily="49" charset="-122"/>
              <a:ea typeface="黑体" pitchFamily="49" charset="-122"/>
            </a:endParaRPr>
          </a:p>
        </p:txBody>
      </p:sp>
      <p:pic>
        <p:nvPicPr>
          <p:cNvPr id="3074" name="Picture 2" descr="C:\Users\fuxing.tao.PERAPORTAL\Desktop\2012-12-2 20-50-3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88" y="1116131"/>
            <a:ext cx="8758700" cy="541597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7" y="1772815"/>
            <a:ext cx="6588627" cy="4470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796" y="2810339"/>
            <a:ext cx="1990862" cy="127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3727" y="1772815"/>
            <a:ext cx="6588627" cy="4470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3727" y="1772815"/>
            <a:ext cx="6588627" cy="4470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组合 5"/>
          <p:cNvGrpSpPr/>
          <p:nvPr/>
        </p:nvGrpSpPr>
        <p:grpSpPr>
          <a:xfrm>
            <a:off x="2339752" y="1988840"/>
            <a:ext cx="5857428" cy="4456803"/>
            <a:chOff x="2339752" y="1988840"/>
            <a:chExt cx="5857428" cy="4456803"/>
          </a:xfrm>
        </p:grpSpPr>
        <p:sp>
          <p:nvSpPr>
            <p:cNvPr id="5" name="矩形 4"/>
            <p:cNvSpPr/>
            <p:nvPr/>
          </p:nvSpPr>
          <p:spPr bwMode="auto">
            <a:xfrm>
              <a:off x="2339752" y="1988840"/>
              <a:ext cx="1224136" cy="720080"/>
            </a:xfrm>
            <a:prstGeom prst="rect">
              <a:avLst/>
            </a:prstGeom>
            <a:no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pic>
          <p:nvPicPr>
            <p:cNvPr id="15"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9943" y="2839261"/>
              <a:ext cx="5837237" cy="3606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10176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05556E-6 -1.85185E-6 L 0.17761 -0.0419 " pathEditMode="relative" rAng="0" ptsTypes="AA">
                                      <p:cBhvr>
                                        <p:cTn id="6" dur="750" fill="hold"/>
                                        <p:tgtEl>
                                          <p:spTgt spid="1026"/>
                                        </p:tgtEl>
                                        <p:attrNameLst>
                                          <p:attrName>ppt_x</p:attrName>
                                          <p:attrName>ppt_y</p:attrName>
                                        </p:attrNameLst>
                                      </p:cBhvr>
                                      <p:rCtr x="8872" y="-2106"/>
                                    </p:animMotion>
                                  </p:childTnLst>
                                </p:cTn>
                              </p:par>
                            </p:childTnLst>
                          </p:cTn>
                        </p:par>
                        <p:par>
                          <p:cTn id="7" fill="hold">
                            <p:stCondLst>
                              <p:cond delay="750"/>
                            </p:stCondLst>
                            <p:childTnLst>
                              <p:par>
                                <p:cTn id="8" presetID="1" presetClass="exit" presetSubtype="0" fill="hold" nodeType="afterEffect">
                                  <p:stCondLst>
                                    <p:cond delay="0"/>
                                  </p:stCondLst>
                                  <p:childTnLst>
                                    <p:set>
                                      <p:cBhvr>
                                        <p:cTn id="9" dur="1" fill="hold">
                                          <p:stCondLst>
                                            <p:cond delay="0"/>
                                          </p:stCondLst>
                                        </p:cTn>
                                        <p:tgtEl>
                                          <p:spTgt spid="1026"/>
                                        </p:tgtEl>
                                        <p:attrNameLst>
                                          <p:attrName>style.visibility</p:attrName>
                                        </p:attrNameLst>
                                      </p:cBhvr>
                                      <p:to>
                                        <p:strVal val="hidden"/>
                                      </p:to>
                                    </p:set>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1027"/>
                                        </p:tgtEl>
                                        <p:attrNameLst>
                                          <p:attrName>style.visibility</p:attrName>
                                        </p:attrNameLst>
                                      </p:cBhvr>
                                      <p:to>
                                        <p:strVal val="visible"/>
                                      </p:to>
                                    </p:set>
                                    <p:animEffect transition="in" filter="fade">
                                      <p:cBhvr>
                                        <p:cTn id="13" dur="1000"/>
                                        <p:tgtEl>
                                          <p:spTgt spid="1027"/>
                                        </p:tgtEl>
                                      </p:cBhvr>
                                    </p:animEffect>
                                  </p:childTnLst>
                                </p:cTn>
                              </p:par>
                            </p:childTnLst>
                          </p:cTn>
                        </p:par>
                        <p:par>
                          <p:cTn id="14" fill="hold">
                            <p:stCondLst>
                              <p:cond delay="1750"/>
                            </p:stCondLst>
                            <p:childTnLst>
                              <p:par>
                                <p:cTn id="15" presetID="1" presetClass="entr" presetSubtype="0" fill="hold" nodeType="after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1029"/>
                                        </p:tgtEl>
                                        <p:attrNameLst>
                                          <p:attrName>style.visibility</p:attrName>
                                        </p:attrNameLst>
                                      </p:cBhvr>
                                      <p:to>
                                        <p:strVal val="visible"/>
                                      </p:to>
                                    </p:set>
                                    <p:animEffect transition="in" filter="barn(inVertical)">
                                      <p:cBhvr>
                                        <p:cTn id="21" dur="500"/>
                                        <p:tgtEl>
                                          <p:spTgt spid="102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标题 1"/>
          <p:cNvSpPr>
            <a:spLocks noGrp="1"/>
          </p:cNvSpPr>
          <p:nvPr>
            <p:ph type="title"/>
          </p:nvPr>
        </p:nvSpPr>
        <p:spPr/>
        <p:txBody>
          <a:bodyPr/>
          <a:lstStyle/>
          <a:p>
            <a:r>
              <a:rPr lang="zh-CN" altLang="en-US" smtClean="0"/>
              <a:t>仿真模板应用</a:t>
            </a:r>
          </a:p>
        </p:txBody>
      </p:sp>
      <p:sp>
        <p:nvSpPr>
          <p:cNvPr id="1028"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026" name="Object 3"/>
          <p:cNvGraphicFramePr>
            <a:graphicFrameLocks noChangeAspect="1"/>
          </p:cNvGraphicFramePr>
          <p:nvPr/>
        </p:nvGraphicFramePr>
        <p:xfrm>
          <a:off x="5813425" y="873125"/>
          <a:ext cx="3006725" cy="5651500"/>
        </p:xfrm>
        <a:graphic>
          <a:graphicData uri="http://schemas.openxmlformats.org/presentationml/2006/ole">
            <mc:AlternateContent xmlns:mc="http://schemas.openxmlformats.org/markup-compatibility/2006">
              <mc:Choice xmlns:v="urn:schemas-microsoft-com:vml" Requires="v">
                <p:oleObj spid="_x0000_s42013" name="Visio" r:id="rId3" imgW="4150895" imgH="7799271" progId="">
                  <p:embed/>
                </p:oleObj>
              </mc:Choice>
              <mc:Fallback>
                <p:oleObj name="Visio" r:id="rId3" imgW="4150895" imgH="7799271"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3425" y="873125"/>
                        <a:ext cx="3006725" cy="565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0" name="TextBox 10"/>
          <p:cNvSpPr txBox="1">
            <a:spLocks noChangeArrowheads="1"/>
          </p:cNvSpPr>
          <p:nvPr/>
        </p:nvSpPr>
        <p:spPr bwMode="auto">
          <a:xfrm>
            <a:off x="428625" y="981075"/>
            <a:ext cx="5438775" cy="922338"/>
          </a:xfrm>
          <a:prstGeom prst="rect">
            <a:avLst/>
          </a:prstGeom>
          <a:solidFill>
            <a:srgbClr val="8EDAB4"/>
          </a:solidFill>
          <a:ln w="9525">
            <a:noFill/>
            <a:miter lim="800000"/>
            <a:headEnd/>
            <a:tailEnd/>
          </a:ln>
        </p:spPr>
        <p:txBody>
          <a:bodyPr>
            <a:spAutoFit/>
          </a:bodyPr>
          <a:lstStyle/>
          <a:p>
            <a:r>
              <a:rPr lang="zh-CN" altLang="en-US" dirty="0" smtClean="0"/>
              <a:t>将设计</a:t>
            </a:r>
            <a:r>
              <a:rPr lang="zh-CN" altLang="en-US" dirty="0"/>
              <a:t>仿真业务中易于标准化的仿真过程和操作定制成模板，形成仿真标准，达到知识积累和重用的效果，提高工作效率。</a:t>
            </a:r>
          </a:p>
        </p:txBody>
      </p:sp>
      <p:pic>
        <p:nvPicPr>
          <p:cNvPr id="7" name="Picture 4"/>
          <p:cNvPicPr>
            <a:picLocks noChangeAspect="1" noChangeArrowheads="1"/>
          </p:cNvPicPr>
          <p:nvPr/>
        </p:nvPicPr>
        <p:blipFill>
          <a:blip r:embed="rId5" cstate="print"/>
          <a:srcRect/>
          <a:stretch>
            <a:fillRect/>
          </a:stretch>
        </p:blipFill>
        <p:spPr bwMode="auto">
          <a:xfrm>
            <a:off x="428626" y="2276872"/>
            <a:ext cx="5438774" cy="3888432"/>
          </a:xfrm>
          <a:prstGeom prst="rect">
            <a:avLst/>
          </a:prstGeom>
          <a:noFill/>
          <a:ln w="9525">
            <a:noFill/>
            <a:miter lim="800000"/>
            <a:headEnd/>
            <a:tailEnd/>
          </a:ln>
        </p:spPr>
      </p:pic>
    </p:spTree>
    <p:extLst>
      <p:ext uri="{BB962C8B-B14F-4D97-AF65-F5344CB8AC3E}">
        <p14:creationId xmlns:p14="http://schemas.microsoft.com/office/powerpoint/2010/main" val="38199622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仿真流程管理</a:t>
            </a:r>
            <a:endParaRPr lang="zh-CN" altLang="en-US" dirty="0"/>
          </a:p>
        </p:txBody>
      </p:sp>
      <p:sp>
        <p:nvSpPr>
          <p:cNvPr id="3" name="圆角矩形 2"/>
          <p:cNvSpPr/>
          <p:nvPr/>
        </p:nvSpPr>
        <p:spPr bwMode="auto">
          <a:xfrm>
            <a:off x="323528" y="2492896"/>
            <a:ext cx="1080120" cy="1107256"/>
          </a:xfrm>
          <a:prstGeom prst="roundRect">
            <a:avLst/>
          </a:prstGeom>
          <a:no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12" name="组合 11"/>
          <p:cNvGrpSpPr/>
          <p:nvPr/>
        </p:nvGrpSpPr>
        <p:grpSpPr>
          <a:xfrm>
            <a:off x="-108520" y="891580"/>
            <a:ext cx="8765356" cy="5417145"/>
            <a:chOff x="-108520" y="891580"/>
            <a:chExt cx="8765356" cy="5417145"/>
          </a:xfrm>
        </p:grpSpPr>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20" y="891580"/>
              <a:ext cx="8765356" cy="5417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bwMode="auto">
            <a:xfrm>
              <a:off x="1619672" y="1628800"/>
              <a:ext cx="6408712" cy="2448272"/>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sp>
        <p:nvSpPr>
          <p:cNvPr id="17" name="圆角矩形 16"/>
          <p:cNvSpPr/>
          <p:nvPr/>
        </p:nvSpPr>
        <p:spPr bwMode="auto">
          <a:xfrm>
            <a:off x="323528" y="2492896"/>
            <a:ext cx="1152128" cy="1107256"/>
          </a:xfrm>
          <a:prstGeom prst="roundRect">
            <a:avLst/>
          </a:prstGeom>
          <a:no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pic>
        <p:nvPicPr>
          <p:cNvPr id="2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147" t="13433" r="4766" b="40324"/>
          <a:stretch/>
        </p:blipFill>
        <p:spPr bwMode="auto">
          <a:xfrm>
            <a:off x="1693218" y="1545146"/>
            <a:ext cx="6581775"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右箭头 17"/>
          <p:cNvSpPr/>
          <p:nvPr/>
        </p:nvSpPr>
        <p:spPr bwMode="auto">
          <a:xfrm>
            <a:off x="1403648" y="2797683"/>
            <a:ext cx="432048" cy="248841"/>
          </a:xfrm>
          <a:prstGeom prst="rightArrow">
            <a:avLst/>
          </a:prstGeom>
          <a:solidFill>
            <a:srgbClr val="C0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FF0000"/>
              </a:solidFill>
              <a:effectLst/>
              <a:latin typeface="Arial" charset="0"/>
              <a:ea typeface="黑体" pitchFamily="2" charset="-122"/>
            </a:endParaRPr>
          </a:p>
        </p:txBody>
      </p:sp>
    </p:spTree>
    <p:extLst>
      <p:ext uri="{BB962C8B-B14F-4D97-AF65-F5344CB8AC3E}">
        <p14:creationId xmlns:p14="http://schemas.microsoft.com/office/powerpoint/2010/main" val="424749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p:cNvPicPr>
            <a:picLocks noChangeAspect="1" noChangeArrowheads="1"/>
          </p:cNvPicPr>
          <p:nvPr/>
        </p:nvPicPr>
        <p:blipFill>
          <a:blip r:embed="rId3"/>
          <a:srcRect/>
          <a:stretch>
            <a:fillRect/>
          </a:stretch>
        </p:blipFill>
        <p:spPr bwMode="auto">
          <a:xfrm>
            <a:off x="388938" y="1575668"/>
            <a:ext cx="4556125" cy="3124200"/>
          </a:xfrm>
          <a:prstGeom prst="rect">
            <a:avLst/>
          </a:prstGeom>
          <a:noFill/>
          <a:ln w="9525" algn="ctr">
            <a:noFill/>
            <a:miter lim="800000"/>
            <a:headEnd/>
            <a:tailEnd/>
          </a:ln>
          <a:effectLst>
            <a:outerShdw dist="107763" dir="2700000" algn="ctr" rotWithShape="0">
              <a:schemeClr val="bg2">
                <a:alpha val="50000"/>
              </a:schemeClr>
            </a:outerShdw>
          </a:effectLst>
        </p:spPr>
      </p:pic>
      <p:sp>
        <p:nvSpPr>
          <p:cNvPr id="6" name="Rectangle 2"/>
          <p:cNvSpPr txBox="1">
            <a:spLocks noChangeArrowheads="1"/>
          </p:cNvSpPr>
          <p:nvPr/>
        </p:nvSpPr>
        <p:spPr bwMode="auto">
          <a:xfrm>
            <a:off x="0" y="72008"/>
            <a:ext cx="6707188" cy="69269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500">
                <a:solidFill>
                  <a:schemeClr val="tx1"/>
                </a:solidFill>
                <a:latin typeface="+mj-lt"/>
                <a:ea typeface="+mj-ea"/>
                <a:cs typeface="+mj-cs"/>
              </a:defRPr>
            </a:lvl1pPr>
            <a:lvl2pPr algn="l" rtl="0" eaLnBrk="0" fontAlgn="base" hangingPunct="0">
              <a:spcBef>
                <a:spcPct val="0"/>
              </a:spcBef>
              <a:spcAft>
                <a:spcPct val="0"/>
              </a:spcAft>
              <a:defRPr sz="2500">
                <a:solidFill>
                  <a:schemeClr val="tx1"/>
                </a:solidFill>
                <a:latin typeface="Arial" charset="0"/>
                <a:ea typeface="黑体" pitchFamily="2" charset="-122"/>
              </a:defRPr>
            </a:lvl2pPr>
            <a:lvl3pPr algn="l" rtl="0" eaLnBrk="0" fontAlgn="base" hangingPunct="0">
              <a:spcBef>
                <a:spcPct val="0"/>
              </a:spcBef>
              <a:spcAft>
                <a:spcPct val="0"/>
              </a:spcAft>
              <a:defRPr sz="2500">
                <a:solidFill>
                  <a:schemeClr val="tx1"/>
                </a:solidFill>
                <a:latin typeface="Arial" charset="0"/>
                <a:ea typeface="黑体" pitchFamily="2" charset="-122"/>
              </a:defRPr>
            </a:lvl3pPr>
            <a:lvl4pPr algn="l" rtl="0" eaLnBrk="0" fontAlgn="base" hangingPunct="0">
              <a:spcBef>
                <a:spcPct val="0"/>
              </a:spcBef>
              <a:spcAft>
                <a:spcPct val="0"/>
              </a:spcAft>
              <a:defRPr sz="2500">
                <a:solidFill>
                  <a:schemeClr val="tx1"/>
                </a:solidFill>
                <a:latin typeface="Arial" charset="0"/>
                <a:ea typeface="黑体" pitchFamily="2" charset="-122"/>
              </a:defRPr>
            </a:lvl4pPr>
            <a:lvl5pPr algn="l" rtl="0" eaLnBrk="0" fontAlgn="base" hangingPunct="0">
              <a:spcBef>
                <a:spcPct val="0"/>
              </a:spcBef>
              <a:spcAft>
                <a:spcPct val="0"/>
              </a:spcAft>
              <a:defRPr sz="2500">
                <a:solidFill>
                  <a:schemeClr val="tx1"/>
                </a:solidFill>
                <a:latin typeface="Arial" charset="0"/>
                <a:ea typeface="黑体" pitchFamily="2" charset="-122"/>
              </a:defRPr>
            </a:lvl5pPr>
            <a:lvl6pPr marL="457200" algn="l" rtl="0" fontAlgn="base">
              <a:spcBef>
                <a:spcPct val="0"/>
              </a:spcBef>
              <a:spcAft>
                <a:spcPct val="0"/>
              </a:spcAft>
              <a:defRPr sz="2500">
                <a:solidFill>
                  <a:schemeClr val="tx1"/>
                </a:solidFill>
                <a:latin typeface="Arial" charset="0"/>
                <a:ea typeface="黑体" pitchFamily="2" charset="-122"/>
              </a:defRPr>
            </a:lvl6pPr>
            <a:lvl7pPr marL="914400" algn="l" rtl="0" fontAlgn="base">
              <a:spcBef>
                <a:spcPct val="0"/>
              </a:spcBef>
              <a:spcAft>
                <a:spcPct val="0"/>
              </a:spcAft>
              <a:defRPr sz="2500">
                <a:solidFill>
                  <a:schemeClr val="tx1"/>
                </a:solidFill>
                <a:latin typeface="Arial" charset="0"/>
                <a:ea typeface="黑体" pitchFamily="2" charset="-122"/>
              </a:defRPr>
            </a:lvl7pPr>
            <a:lvl8pPr marL="1371600" algn="l" rtl="0" fontAlgn="base">
              <a:spcBef>
                <a:spcPct val="0"/>
              </a:spcBef>
              <a:spcAft>
                <a:spcPct val="0"/>
              </a:spcAft>
              <a:defRPr sz="2500">
                <a:solidFill>
                  <a:schemeClr val="tx1"/>
                </a:solidFill>
                <a:latin typeface="Arial" charset="0"/>
                <a:ea typeface="黑体" pitchFamily="2" charset="-122"/>
              </a:defRPr>
            </a:lvl8pPr>
            <a:lvl9pPr marL="1828800" algn="l" rtl="0" fontAlgn="base">
              <a:spcBef>
                <a:spcPct val="0"/>
              </a:spcBef>
              <a:spcAft>
                <a:spcPct val="0"/>
              </a:spcAft>
              <a:defRPr sz="2500">
                <a:solidFill>
                  <a:schemeClr val="tx1"/>
                </a:solidFill>
                <a:latin typeface="Arial" charset="0"/>
                <a:ea typeface="黑体" pitchFamily="2" charset="-122"/>
              </a:defRPr>
            </a:lvl9pPr>
          </a:lstStyle>
          <a:p>
            <a:pPr eaLnBrk="1" hangingPunct="1"/>
            <a:r>
              <a:rPr lang="zh-CN" altLang="en-US" dirty="0" smtClean="0"/>
              <a:t>多方案对比</a:t>
            </a:r>
          </a:p>
        </p:txBody>
      </p:sp>
      <p:sp>
        <p:nvSpPr>
          <p:cNvPr id="7" name="TextBox 1"/>
          <p:cNvSpPr txBox="1"/>
          <p:nvPr/>
        </p:nvSpPr>
        <p:spPr>
          <a:xfrm>
            <a:off x="0" y="908720"/>
            <a:ext cx="8820472" cy="540341"/>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SimSun" pitchFamily="2" charset="-122"/>
                <a:cs typeface="+mn-cs"/>
              </a:defRPr>
            </a:lvl1pPr>
            <a:lvl2pPr marL="457200" algn="l" rtl="0" fontAlgn="base">
              <a:spcBef>
                <a:spcPct val="0"/>
              </a:spcBef>
              <a:spcAft>
                <a:spcPct val="0"/>
              </a:spcAft>
              <a:defRPr kern="1200">
                <a:solidFill>
                  <a:schemeClr val="tx1"/>
                </a:solidFill>
                <a:latin typeface="Arial" pitchFamily="34" charset="0"/>
                <a:ea typeface="SimSun" pitchFamily="2" charset="-122"/>
                <a:cs typeface="+mn-cs"/>
              </a:defRPr>
            </a:lvl2pPr>
            <a:lvl3pPr marL="914400" algn="l" rtl="0" fontAlgn="base">
              <a:spcBef>
                <a:spcPct val="0"/>
              </a:spcBef>
              <a:spcAft>
                <a:spcPct val="0"/>
              </a:spcAft>
              <a:defRPr kern="1200">
                <a:solidFill>
                  <a:schemeClr val="tx1"/>
                </a:solidFill>
                <a:latin typeface="Arial" pitchFamily="34" charset="0"/>
                <a:ea typeface="SimSun" pitchFamily="2" charset="-122"/>
                <a:cs typeface="+mn-cs"/>
              </a:defRPr>
            </a:lvl3pPr>
            <a:lvl4pPr marL="1371600" algn="l" rtl="0" fontAlgn="base">
              <a:spcBef>
                <a:spcPct val="0"/>
              </a:spcBef>
              <a:spcAft>
                <a:spcPct val="0"/>
              </a:spcAft>
              <a:defRPr kern="1200">
                <a:solidFill>
                  <a:schemeClr val="tx1"/>
                </a:solidFill>
                <a:latin typeface="Arial" pitchFamily="34" charset="0"/>
                <a:ea typeface="SimSun" pitchFamily="2" charset="-122"/>
                <a:cs typeface="+mn-cs"/>
              </a:defRPr>
            </a:lvl4pPr>
            <a:lvl5pPr marL="1828800" algn="l" rtl="0" fontAlgn="base">
              <a:spcBef>
                <a:spcPct val="0"/>
              </a:spcBef>
              <a:spcAft>
                <a:spcPct val="0"/>
              </a:spcAft>
              <a:defRPr kern="1200">
                <a:solidFill>
                  <a:schemeClr val="tx1"/>
                </a:solidFill>
                <a:latin typeface="Arial" pitchFamily="34" charset="0"/>
                <a:ea typeface="SimSun" pitchFamily="2" charset="-122"/>
                <a:cs typeface="+mn-cs"/>
              </a:defRPr>
            </a:lvl5pPr>
            <a:lvl6pPr marL="2286000" algn="l" defTabSz="914400" rtl="0" eaLnBrk="1" latinLnBrk="0" hangingPunct="1">
              <a:defRPr kern="1200">
                <a:solidFill>
                  <a:schemeClr val="tx1"/>
                </a:solidFill>
                <a:latin typeface="Arial" pitchFamily="34" charset="0"/>
                <a:ea typeface="SimSun" pitchFamily="2" charset="-122"/>
                <a:cs typeface="+mn-cs"/>
              </a:defRPr>
            </a:lvl6pPr>
            <a:lvl7pPr marL="2743200" algn="l" defTabSz="914400" rtl="0" eaLnBrk="1" latinLnBrk="0" hangingPunct="1">
              <a:defRPr kern="1200">
                <a:solidFill>
                  <a:schemeClr val="tx1"/>
                </a:solidFill>
                <a:latin typeface="Arial" pitchFamily="34" charset="0"/>
                <a:ea typeface="SimSun" pitchFamily="2" charset="-122"/>
                <a:cs typeface="+mn-cs"/>
              </a:defRPr>
            </a:lvl7pPr>
            <a:lvl8pPr marL="3200400" algn="l" defTabSz="914400" rtl="0" eaLnBrk="1" latinLnBrk="0" hangingPunct="1">
              <a:defRPr kern="1200">
                <a:solidFill>
                  <a:schemeClr val="tx1"/>
                </a:solidFill>
                <a:latin typeface="Arial" pitchFamily="34" charset="0"/>
                <a:ea typeface="SimSun" pitchFamily="2" charset="-122"/>
                <a:cs typeface="+mn-cs"/>
              </a:defRPr>
            </a:lvl8pPr>
            <a:lvl9pPr marL="3657600" algn="l" defTabSz="914400" rtl="0" eaLnBrk="1" latinLnBrk="0" hangingPunct="1">
              <a:defRPr kern="1200">
                <a:solidFill>
                  <a:schemeClr val="tx1"/>
                </a:solidFill>
                <a:latin typeface="Arial" pitchFamily="34" charset="0"/>
                <a:ea typeface="SimSun" pitchFamily="2" charset="-122"/>
                <a:cs typeface="+mn-cs"/>
              </a:defRPr>
            </a:lvl9pPr>
          </a:lstStyle>
          <a:p>
            <a:pPr marL="285750" indent="-285750">
              <a:lnSpc>
                <a:spcPct val="150000"/>
              </a:lnSpc>
              <a:buFont typeface="Wingdings" pitchFamily="2" charset="2"/>
              <a:buChar char="n"/>
              <a:defRPr/>
            </a:pPr>
            <a:r>
              <a:rPr lang="zh-CN" altLang="en-US" sz="2200" dirty="0" smtClean="0">
                <a:latin typeface="微软雅黑" pitchFamily="34" charset="-122"/>
                <a:ea typeface="微软雅黑" pitchFamily="34" charset="-122"/>
              </a:rPr>
              <a:t>多方案比较</a:t>
            </a:r>
            <a:endParaRPr lang="en-US" altLang="zh-CN" sz="2200" dirty="0" smtClean="0">
              <a:latin typeface="微软雅黑" pitchFamily="34" charset="-122"/>
              <a:ea typeface="微软雅黑" pitchFamily="34" charset="-122"/>
            </a:endParaRPr>
          </a:p>
        </p:txBody>
      </p:sp>
      <p:sp>
        <p:nvSpPr>
          <p:cNvPr id="10" name="Line 8"/>
          <p:cNvSpPr>
            <a:spLocks noChangeShapeType="1"/>
          </p:cNvSpPr>
          <p:nvPr/>
        </p:nvSpPr>
        <p:spPr bwMode="auto">
          <a:xfrm flipH="1" flipV="1">
            <a:off x="1347044" y="4437112"/>
            <a:ext cx="0" cy="576064"/>
          </a:xfrm>
          <a:prstGeom prst="line">
            <a:avLst/>
          </a:prstGeom>
          <a:noFill/>
          <a:ln w="76200" cap="rnd">
            <a:solidFill>
              <a:srgbClr val="003366"/>
            </a:solidFill>
            <a:prstDash val="sysDot"/>
            <a:round/>
            <a:headEnd/>
            <a:tailEnd type="triangle" w="med" len="med"/>
          </a:ln>
        </p:spPr>
        <p:txBody>
          <a:bodyPr wrap="none" lIns="137160" tIns="155448" rIns="137160" bIns="155448" anchor="ctr"/>
          <a:lstStyle/>
          <a:p>
            <a:endParaRPr lang="zh-CN" altLang="en-US"/>
          </a:p>
        </p:txBody>
      </p:sp>
      <p:sp>
        <p:nvSpPr>
          <p:cNvPr id="11" name="AutoShape 8"/>
          <p:cNvSpPr>
            <a:spLocks noChangeArrowheads="1"/>
          </p:cNvSpPr>
          <p:nvPr/>
        </p:nvSpPr>
        <p:spPr bwMode="auto">
          <a:xfrm>
            <a:off x="323528" y="5110832"/>
            <a:ext cx="4464496" cy="1414512"/>
          </a:xfrm>
          <a:prstGeom prst="roundRect">
            <a:avLst>
              <a:gd name="adj" fmla="val 16667"/>
            </a:avLst>
          </a:prstGeom>
          <a:gradFill rotWithShape="1">
            <a:gsLst>
              <a:gs pos="0">
                <a:srgbClr val="33CCCC"/>
              </a:gs>
              <a:gs pos="100000">
                <a:srgbClr val="35CDCD"/>
              </a:gs>
            </a:gsLst>
            <a:lin ang="5400000" scaled="1"/>
          </a:gradFill>
          <a:ln w="50800">
            <a:solidFill>
              <a:srgbClr val="003366"/>
            </a:solidFill>
            <a:round/>
            <a:headEnd/>
            <a:tailEnd/>
          </a:ln>
        </p:spPr>
        <p:txBody>
          <a:bodyPr anchor="ctr"/>
          <a:lstStyle/>
          <a:p>
            <a:pPr>
              <a:spcBef>
                <a:spcPct val="50000"/>
              </a:spcBef>
            </a:pPr>
            <a:r>
              <a:rPr lang="zh-CN" altLang="zh-CN" dirty="0">
                <a:latin typeface="微软雅黑" pitchFamily="34" charset="-122"/>
                <a:ea typeface="微软雅黑" pitchFamily="34" charset="-122"/>
              </a:rPr>
              <a:t>输入输出参数组成一个完整的参数化</a:t>
            </a:r>
            <a:r>
              <a:rPr lang="zh-CN" altLang="zh-CN" dirty="0" smtClean="0">
                <a:latin typeface="微软雅黑" pitchFamily="34" charset="-122"/>
                <a:ea typeface="微软雅黑" pitchFamily="34" charset="-122"/>
              </a:rPr>
              <a:t>数据流</a:t>
            </a:r>
            <a:r>
              <a:rPr lang="zh-CN" altLang="en-US" dirty="0" smtClean="0">
                <a:latin typeface="微软雅黑" pitchFamily="34" charset="-122"/>
                <a:ea typeface="微软雅黑" pitchFamily="34" charset="-122"/>
              </a:rPr>
              <a:t>，形成一个设计点；</a:t>
            </a:r>
            <a:endParaRPr lang="en-US" altLang="zh-CN" dirty="0" smtClean="0">
              <a:latin typeface="微软雅黑" pitchFamily="34" charset="-122"/>
              <a:ea typeface="微软雅黑" pitchFamily="34" charset="-122"/>
            </a:endParaRPr>
          </a:p>
          <a:p>
            <a:pPr>
              <a:spcBef>
                <a:spcPct val="50000"/>
              </a:spcBef>
            </a:pPr>
            <a:r>
              <a:rPr lang="zh-CN" altLang="zh-CN" dirty="0">
                <a:latin typeface="微软雅黑" pitchFamily="34" charset="-122"/>
                <a:ea typeface="微软雅黑" pitchFamily="34" charset="-122"/>
              </a:rPr>
              <a:t>快速的对同</a:t>
            </a:r>
            <a:r>
              <a:rPr lang="zh-CN" altLang="zh-CN" dirty="0" smtClean="0">
                <a:latin typeface="微软雅黑" pitchFamily="34" charset="-122"/>
                <a:ea typeface="微软雅黑" pitchFamily="34" charset="-122"/>
              </a:rPr>
              <a:t>一</a:t>
            </a:r>
            <a:r>
              <a:rPr lang="zh-CN" altLang="en-US" dirty="0" smtClean="0">
                <a:latin typeface="微软雅黑" pitchFamily="34" charset="-122"/>
                <a:ea typeface="微软雅黑" pitchFamily="34" charset="-122"/>
              </a:rPr>
              <a:t>过程</a:t>
            </a:r>
            <a:r>
              <a:rPr lang="zh-CN" altLang="zh-CN" dirty="0" smtClean="0">
                <a:latin typeface="微软雅黑" pitchFamily="34" charset="-122"/>
                <a:ea typeface="微软雅黑" pitchFamily="34" charset="-122"/>
              </a:rPr>
              <a:t>在</a:t>
            </a:r>
            <a:r>
              <a:rPr lang="zh-CN" altLang="zh-CN" dirty="0">
                <a:latin typeface="微软雅黑" pitchFamily="34" charset="-122"/>
                <a:ea typeface="微软雅黑" pitchFamily="34" charset="-122"/>
              </a:rPr>
              <a:t>不同输入参数下的响应进行比较、评判</a:t>
            </a:r>
            <a:endParaRPr lang="en-US" altLang="zh-CN" b="1" dirty="0">
              <a:latin typeface="微软雅黑" pitchFamily="34" charset="-122"/>
              <a:ea typeface="微软雅黑" pitchFamily="34" charset="-122"/>
            </a:endParaRPr>
          </a:p>
        </p:txBody>
      </p:sp>
      <p:pic>
        <p:nvPicPr>
          <p:cNvPr id="14" name="Picture 4"/>
          <p:cNvPicPr>
            <a:picLocks noChangeAspect="1" noChangeArrowheads="1"/>
          </p:cNvPicPr>
          <p:nvPr/>
        </p:nvPicPr>
        <p:blipFill>
          <a:blip r:embed="rId4"/>
          <a:srcRect/>
          <a:stretch>
            <a:fillRect/>
          </a:stretch>
        </p:blipFill>
        <p:spPr bwMode="auto">
          <a:xfrm>
            <a:off x="3851920" y="1896988"/>
            <a:ext cx="5211762" cy="2324100"/>
          </a:xfrm>
          <a:prstGeom prst="rect">
            <a:avLst/>
          </a:prstGeom>
          <a:noFill/>
          <a:ln w="9525" algn="ctr">
            <a:noFill/>
            <a:miter lim="800000"/>
            <a:headEnd/>
            <a:tailEnd/>
          </a:ln>
          <a:effectLst>
            <a:outerShdw dist="107763" dir="2700000" algn="ctr" rotWithShape="0">
              <a:schemeClr val="bg2">
                <a:alpha val="50000"/>
              </a:schemeClr>
            </a:outerShdw>
          </a:effectLst>
        </p:spPr>
      </p:pic>
      <p:sp>
        <p:nvSpPr>
          <p:cNvPr id="12" name="Curved Right Arrow 93"/>
          <p:cNvSpPr/>
          <p:nvPr/>
        </p:nvSpPr>
        <p:spPr bwMode="auto">
          <a:xfrm rot="15522670" flipH="1">
            <a:off x="3763405" y="1433219"/>
            <a:ext cx="337665" cy="768133"/>
          </a:xfrm>
          <a:prstGeom prst="curvedRightArrow">
            <a:avLst/>
          </a:prstGeom>
          <a:solidFill>
            <a:srgbClr val="FF0000"/>
          </a:solidFill>
          <a:ln w="9525" cap="flat" cmpd="sng" algn="ctr">
            <a:solidFill>
              <a:srgbClr val="000000"/>
            </a:solidFill>
            <a:prstDash val="solid"/>
            <a:round/>
            <a:headEnd type="none" w="med" len="med"/>
            <a:tailEnd type="none" w="med" len="med"/>
          </a:ln>
          <a:effectLst/>
        </p:spPr>
        <p:txBody>
          <a:bodyPr vert="horz" wrap="none" lIns="137160" tIns="155448" rIns="137160" bIns="155448"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charset="0"/>
            </a:endParaRPr>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6683" y="1548058"/>
            <a:ext cx="4067175"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Curved Right Arrow 93"/>
          <p:cNvSpPr/>
          <p:nvPr/>
        </p:nvSpPr>
        <p:spPr bwMode="auto">
          <a:xfrm rot="20606417" flipH="1">
            <a:off x="8385969" y="1585619"/>
            <a:ext cx="337665" cy="768133"/>
          </a:xfrm>
          <a:prstGeom prst="curvedRightArrow">
            <a:avLst/>
          </a:prstGeom>
          <a:solidFill>
            <a:srgbClr val="FF0000"/>
          </a:solidFill>
          <a:ln w="9525" cap="flat" cmpd="sng" algn="ctr">
            <a:solidFill>
              <a:srgbClr val="000000"/>
            </a:solidFill>
            <a:prstDash val="solid"/>
            <a:round/>
            <a:headEnd type="none" w="med" len="med"/>
            <a:tailEnd type="none" w="med" len="med"/>
          </a:ln>
          <a:effectLst/>
        </p:spPr>
        <p:txBody>
          <a:bodyPr vert="horz" wrap="none" lIns="137160" tIns="155448" rIns="137160" bIns="155448"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charset="0"/>
            </a:endParaRPr>
          </a:p>
        </p:txBody>
      </p:sp>
    </p:spTree>
    <p:extLst>
      <p:ext uri="{BB962C8B-B14F-4D97-AF65-F5344CB8AC3E}">
        <p14:creationId xmlns:p14="http://schemas.microsoft.com/office/powerpoint/2010/main" val="252249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22"/>
                                        </p:tgtEl>
                                        <p:attrNameLst>
                                          <p:attrName>style.visibility</p:attrName>
                                        </p:attrNameLst>
                                      </p:cBhvr>
                                      <p:to>
                                        <p:strVal val="visible"/>
                                      </p:to>
                                    </p:set>
                                    <p:animEffect transition="in" filter="fade">
                                      <p:cBhvr>
                                        <p:cTn id="27" dur="500"/>
                                        <p:tgtEl>
                                          <p:spTgt spid="5122"/>
                                        </p:tgtEl>
                                      </p:cBhvr>
                                    </p:animEffect>
                                  </p:childTnLst>
                                </p:cTn>
                              </p:par>
                            </p:childTnLst>
                          </p:cTn>
                        </p:par>
                        <p:par>
                          <p:cTn id="28" fill="hold">
                            <p:stCondLst>
                              <p:cond delay="500"/>
                            </p:stCondLst>
                            <p:childTnLst>
                              <p:par>
                                <p:cTn id="29" presetID="22" presetClass="entr" presetSubtype="1"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up)">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报告自动生成</a:t>
            </a:r>
            <a:endParaRPr lang="zh-CN" altLang="en-US" dirty="0"/>
          </a:p>
        </p:txBody>
      </p:sp>
      <p:pic>
        <p:nvPicPr>
          <p:cNvPr id="33794" name="图片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96" y="764704"/>
            <a:ext cx="9118104" cy="611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66728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7" descr="目录"/>
          <p:cNvPicPr>
            <a:picLocks noChangeAspect="1" noChangeArrowheads="1"/>
          </p:cNvPicPr>
          <p:nvPr/>
        </p:nvPicPr>
        <p:blipFill>
          <a:blip r:embed="rId2" cstate="print"/>
          <a:srcRect/>
          <a:stretch>
            <a:fillRect/>
          </a:stretch>
        </p:blipFill>
        <p:spPr bwMode="auto">
          <a:xfrm>
            <a:off x="0" y="0"/>
            <a:ext cx="9144000" cy="6878638"/>
          </a:xfrm>
          <a:prstGeom prst="rect">
            <a:avLst/>
          </a:prstGeom>
          <a:noFill/>
          <a:ln w="9525">
            <a:noFill/>
            <a:miter lim="800000"/>
            <a:headEnd/>
            <a:tailEnd/>
          </a:ln>
        </p:spPr>
      </p:pic>
      <p:sp>
        <p:nvSpPr>
          <p:cNvPr id="4099" name="Rectangle 2"/>
          <p:cNvSpPr>
            <a:spLocks noGrp="1" noChangeArrowheads="1"/>
          </p:cNvSpPr>
          <p:nvPr>
            <p:ph type="title"/>
          </p:nvPr>
        </p:nvSpPr>
        <p:spPr/>
        <p:txBody>
          <a:bodyPr/>
          <a:lstStyle/>
          <a:p>
            <a:pPr eaLnBrk="1" hangingPunct="1"/>
            <a:r>
              <a:rPr lang="zh-CN" altLang="en-US" dirty="0" smtClean="0"/>
              <a:t>汇报目录</a:t>
            </a:r>
          </a:p>
        </p:txBody>
      </p:sp>
      <p:sp>
        <p:nvSpPr>
          <p:cNvPr id="4100" name="Rectangle 3"/>
          <p:cNvSpPr>
            <a:spLocks noGrp="1" noChangeArrowheads="1"/>
          </p:cNvSpPr>
          <p:nvPr>
            <p:ph type="body" idx="1"/>
          </p:nvPr>
        </p:nvSpPr>
        <p:spPr>
          <a:xfrm>
            <a:off x="4271963" y="1196752"/>
            <a:ext cx="3756421" cy="4464496"/>
          </a:xfrm>
        </p:spPr>
        <p:txBody>
          <a:bodyPr/>
          <a:lstStyle/>
          <a:p>
            <a:pPr eaLnBrk="1" hangingPunct="1"/>
            <a:r>
              <a:rPr lang="zh-CN" altLang="en-US" sz="2400" dirty="0" smtClean="0">
                <a:solidFill>
                  <a:srgbClr val="FF0000"/>
                </a:solidFill>
              </a:rPr>
              <a:t>方</a:t>
            </a:r>
            <a:r>
              <a:rPr lang="zh-CN" altLang="en-US" sz="2400" dirty="0">
                <a:solidFill>
                  <a:srgbClr val="FF0000"/>
                </a:solidFill>
              </a:rPr>
              <a:t>案</a:t>
            </a:r>
            <a:r>
              <a:rPr lang="zh-CN" altLang="en-US" sz="2400" dirty="0" smtClean="0">
                <a:solidFill>
                  <a:srgbClr val="FF0000"/>
                </a:solidFill>
              </a:rPr>
              <a:t>介绍</a:t>
            </a:r>
            <a:endParaRPr lang="en-US" altLang="zh-CN" sz="2400" dirty="0" smtClean="0">
              <a:solidFill>
                <a:srgbClr val="FF0000"/>
              </a:solidFill>
            </a:endParaRPr>
          </a:p>
          <a:p>
            <a:pPr>
              <a:lnSpc>
                <a:spcPct val="150000"/>
              </a:lnSpc>
            </a:pPr>
            <a:r>
              <a:rPr lang="zh-CN" altLang="en-US" sz="2400" dirty="0" smtClean="0"/>
              <a:t>典型售前方案</a:t>
            </a:r>
            <a:endParaRPr lang="en-US" altLang="zh-CN" sz="2400" dirty="0" smtClean="0"/>
          </a:p>
          <a:p>
            <a:pPr>
              <a:lnSpc>
                <a:spcPct val="150000"/>
              </a:lnSpc>
            </a:pPr>
            <a:r>
              <a:rPr lang="zh-CN" altLang="en-US" sz="2400" dirty="0" smtClean="0"/>
              <a:t>挑战及思考</a:t>
            </a:r>
            <a:endParaRPr lang="en-US" altLang="zh-CN" sz="2400" dirty="0" smtClean="0"/>
          </a:p>
          <a:p>
            <a:pPr>
              <a:lnSpc>
                <a:spcPct val="150000"/>
              </a:lnSpc>
            </a:pPr>
            <a:endParaRPr lang="en-US" altLang="zh-CN" sz="1600" dirty="0" smtClean="0"/>
          </a:p>
        </p:txBody>
      </p:sp>
      <p:sp>
        <p:nvSpPr>
          <p:cNvPr id="4101" name="Rectangle 6"/>
          <p:cNvSpPr>
            <a:spLocks noChangeArrowheads="1"/>
          </p:cNvSpPr>
          <p:nvPr/>
        </p:nvSpPr>
        <p:spPr bwMode="auto">
          <a:xfrm>
            <a:off x="0" y="674688"/>
            <a:ext cx="9144000" cy="17462"/>
          </a:xfrm>
          <a:prstGeom prst="rect">
            <a:avLst/>
          </a:prstGeom>
          <a:solidFill>
            <a:srgbClr val="FFDB01"/>
          </a:solidFill>
          <a:ln w="9525">
            <a:noFill/>
            <a:miter lim="800000"/>
            <a:headEnd/>
            <a:tailEnd/>
          </a:ln>
        </p:spPr>
        <p:txBody>
          <a:bodyPr wrap="none" anchor="ctr"/>
          <a:lstStyle/>
          <a:p>
            <a:endParaRPr lang="zh-CN" altLang="en-US"/>
          </a:p>
        </p:txBody>
      </p:sp>
      <p:pic>
        <p:nvPicPr>
          <p:cNvPr id="4102" name="Picture 9" descr="logo"/>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667625" y="157163"/>
            <a:ext cx="1223963" cy="392112"/>
          </a:xfrm>
          <a:prstGeom prst="rect">
            <a:avLst/>
          </a:prstGeom>
          <a:noFill/>
          <a:ln w="9525">
            <a:noFill/>
            <a:miter lim="800000"/>
            <a:headEnd/>
            <a:tailEnd/>
          </a:ln>
        </p:spPr>
      </p:pic>
      <p:sp>
        <p:nvSpPr>
          <p:cNvPr id="4103" name="Text Box 10"/>
          <p:cNvSpPr txBox="1">
            <a:spLocks noChangeArrowheads="1"/>
          </p:cNvSpPr>
          <p:nvPr/>
        </p:nvSpPr>
        <p:spPr bwMode="auto">
          <a:xfrm>
            <a:off x="0" y="6640513"/>
            <a:ext cx="9144000" cy="244475"/>
          </a:xfrm>
          <a:prstGeom prst="rect">
            <a:avLst/>
          </a:prstGeom>
          <a:solidFill>
            <a:srgbClr val="C0C0C0"/>
          </a:solidFill>
          <a:ln w="9525">
            <a:noFill/>
            <a:miter lim="800000"/>
            <a:headEnd/>
            <a:tailEnd/>
          </a:ln>
        </p:spPr>
        <p:txBody>
          <a:bodyPr>
            <a:spAutoFit/>
          </a:bodyPr>
          <a:lstStyle/>
          <a:p>
            <a:pPr algn="ctr">
              <a:spcBef>
                <a:spcPct val="50000"/>
              </a:spcBef>
            </a:pPr>
            <a:r>
              <a:rPr lang="en-US" altLang="zh-CN" sz="1000" dirty="0">
                <a:ea typeface="宋体" pitchFamily="2" charset="-122"/>
              </a:rPr>
              <a:t>© </a:t>
            </a:r>
            <a:r>
              <a:rPr lang="en-US" altLang="zh-CN" sz="1000" dirty="0" smtClean="0">
                <a:ea typeface="宋体" pitchFamily="2" charset="-122"/>
              </a:rPr>
              <a:t>2013PERA </a:t>
            </a:r>
            <a:r>
              <a:rPr lang="en-US" altLang="zh-CN" sz="1000" dirty="0">
                <a:ea typeface="宋体" pitchFamily="2" charset="-122"/>
              </a:rPr>
              <a:t>Global</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504" y="692696"/>
            <a:ext cx="8928992" cy="5976664"/>
            <a:chOff x="323850" y="44624"/>
            <a:chExt cx="8424863" cy="6624736"/>
          </a:xfrm>
        </p:grpSpPr>
        <p:sp>
          <p:nvSpPr>
            <p:cNvPr id="40" name="矩形 39"/>
            <p:cNvSpPr/>
            <p:nvPr/>
          </p:nvSpPr>
          <p:spPr bwMode="auto">
            <a:xfrm>
              <a:off x="323850" y="44624"/>
              <a:ext cx="8424863" cy="6624736"/>
            </a:xfrm>
            <a:prstGeom prst="rect">
              <a:avLst/>
            </a:prstGeom>
            <a:solidFill>
              <a:srgbClr val="FFFF00"/>
            </a:solidFill>
            <a:ln w="9525">
              <a:solidFill>
                <a:schemeClr val="tx1"/>
              </a:solidFill>
              <a:tailEnd type="triangle"/>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zh-CN" altLang="en-US" sz="2400">
                <a:latin typeface="黑体" pitchFamily="49" charset="-122"/>
                <a:cs typeface="Times New Roman" pitchFamily="18" charset="0"/>
              </a:endParaRPr>
            </a:p>
          </p:txBody>
        </p:sp>
        <p:sp>
          <p:nvSpPr>
            <p:cNvPr id="41" name="矩形 40"/>
            <p:cNvSpPr/>
            <p:nvPr/>
          </p:nvSpPr>
          <p:spPr bwMode="auto">
            <a:xfrm>
              <a:off x="431800" y="592312"/>
              <a:ext cx="8201025" cy="892472"/>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a:lstStyle/>
            <a:p>
              <a:pPr algn="ctr">
                <a:defRPr/>
              </a:pPr>
              <a:r>
                <a:rPr lang="zh-CN" altLang="en-US" sz="1600" dirty="0">
                  <a:solidFill>
                    <a:schemeClr val="tx1"/>
                  </a:solidFill>
                  <a:latin typeface="黑体" pitchFamily="49" charset="-122"/>
                </a:rPr>
                <a:t>专业应用系统</a:t>
              </a:r>
            </a:p>
          </p:txBody>
        </p:sp>
        <p:sp>
          <p:nvSpPr>
            <p:cNvPr id="42" name="矩形 41"/>
            <p:cNvSpPr/>
            <p:nvPr/>
          </p:nvSpPr>
          <p:spPr bwMode="auto">
            <a:xfrm>
              <a:off x="431800" y="1556792"/>
              <a:ext cx="8201025" cy="5021385"/>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a:lstStyle/>
            <a:p>
              <a:pPr algn="ctr">
                <a:defRPr/>
              </a:pPr>
              <a:r>
                <a:rPr lang="zh-CN" altLang="en-US" sz="1600" dirty="0">
                  <a:solidFill>
                    <a:schemeClr val="tx1"/>
                  </a:solidFill>
                  <a:latin typeface="黑体" pitchFamily="49" charset="-122"/>
                </a:rPr>
                <a:t>基础支撑软件</a:t>
              </a:r>
            </a:p>
          </p:txBody>
        </p:sp>
        <p:sp>
          <p:nvSpPr>
            <p:cNvPr id="44" name="矩形 43"/>
            <p:cNvSpPr/>
            <p:nvPr/>
          </p:nvSpPr>
          <p:spPr bwMode="auto">
            <a:xfrm>
              <a:off x="3251200" y="3258047"/>
              <a:ext cx="2535238" cy="1399951"/>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协同仿真管理</a:t>
              </a:r>
            </a:p>
          </p:txBody>
        </p:sp>
        <p:sp>
          <p:nvSpPr>
            <p:cNvPr id="45" name="矩形 44"/>
            <p:cNvSpPr/>
            <p:nvPr/>
          </p:nvSpPr>
          <p:spPr bwMode="auto">
            <a:xfrm>
              <a:off x="5967413" y="3258047"/>
              <a:ext cx="2535237" cy="1399951"/>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多学科</a:t>
              </a:r>
              <a:r>
                <a:rPr lang="zh-CN" altLang="en-US" sz="1600" dirty="0" smtClean="0">
                  <a:solidFill>
                    <a:schemeClr val="tx1"/>
                  </a:solidFill>
                  <a:latin typeface="黑体" pitchFamily="49" charset="-122"/>
                </a:rPr>
                <a:t>集成</a:t>
              </a:r>
              <a:r>
                <a:rPr lang="zh-CN" altLang="en-US" sz="1600" dirty="0">
                  <a:solidFill>
                    <a:schemeClr val="tx1"/>
                  </a:solidFill>
                  <a:latin typeface="黑体" pitchFamily="49" charset="-122"/>
                </a:rPr>
                <a:t>优化</a:t>
              </a:r>
            </a:p>
          </p:txBody>
        </p:sp>
        <p:sp>
          <p:nvSpPr>
            <p:cNvPr id="46" name="矩形 45"/>
            <p:cNvSpPr/>
            <p:nvPr/>
          </p:nvSpPr>
          <p:spPr bwMode="auto">
            <a:xfrm>
              <a:off x="533400"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a:t>
              </a:r>
              <a:r>
                <a:rPr lang="zh-CN" altLang="en-US" sz="1400" dirty="0">
                  <a:solidFill>
                    <a:schemeClr val="tx1"/>
                  </a:solidFill>
                  <a:latin typeface="黑体" pitchFamily="49" charset="-122"/>
                </a:rPr>
                <a:t>一</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47" name="矩形 46"/>
            <p:cNvSpPr/>
            <p:nvPr/>
          </p:nvSpPr>
          <p:spPr bwMode="auto">
            <a:xfrm>
              <a:off x="3979863"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专业四</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48" name="矩形 47"/>
            <p:cNvSpPr/>
            <p:nvPr/>
          </p:nvSpPr>
          <p:spPr bwMode="auto">
            <a:xfrm>
              <a:off x="5129213"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专业五</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49" name="矩形 48"/>
            <p:cNvSpPr/>
            <p:nvPr/>
          </p:nvSpPr>
          <p:spPr bwMode="auto">
            <a:xfrm>
              <a:off x="6278563" y="944280"/>
              <a:ext cx="1074737"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专业六</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50" name="矩形 49"/>
            <p:cNvSpPr/>
            <p:nvPr/>
          </p:nvSpPr>
          <p:spPr bwMode="auto">
            <a:xfrm>
              <a:off x="7426325"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altLang="zh-CN" sz="1400">
                  <a:solidFill>
                    <a:schemeClr val="tx1"/>
                  </a:solidFill>
                  <a:latin typeface="黑体" pitchFamily="49" charset="-122"/>
                </a:rPr>
                <a:t>…….</a:t>
              </a:r>
              <a:endParaRPr lang="zh-CN" altLang="en-US" sz="1400">
                <a:solidFill>
                  <a:schemeClr val="tx1"/>
                </a:solidFill>
                <a:latin typeface="黑体" pitchFamily="49" charset="-122"/>
              </a:endParaRPr>
            </a:p>
          </p:txBody>
        </p:sp>
        <p:sp>
          <p:nvSpPr>
            <p:cNvPr id="52" name="矩形 51"/>
            <p:cNvSpPr/>
            <p:nvPr/>
          </p:nvSpPr>
          <p:spPr bwMode="auto">
            <a:xfrm>
              <a:off x="533400" y="4730007"/>
              <a:ext cx="7969250" cy="85923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过程数据管理</a:t>
              </a:r>
            </a:p>
          </p:txBody>
        </p:sp>
        <p:sp>
          <p:nvSpPr>
            <p:cNvPr id="53" name="矩形 52"/>
            <p:cNvSpPr/>
            <p:nvPr/>
          </p:nvSpPr>
          <p:spPr bwMode="auto">
            <a:xfrm>
              <a:off x="533400" y="3258047"/>
              <a:ext cx="2535238" cy="1399951"/>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设计导航</a:t>
              </a:r>
            </a:p>
          </p:txBody>
        </p:sp>
        <p:sp>
          <p:nvSpPr>
            <p:cNvPr id="8215" name="矩形 53"/>
            <p:cNvSpPr>
              <a:spLocks noChangeArrowheads="1"/>
            </p:cNvSpPr>
            <p:nvPr/>
          </p:nvSpPr>
          <p:spPr bwMode="auto">
            <a:xfrm>
              <a:off x="2938331" y="80962"/>
              <a:ext cx="27494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dirty="0" smtClean="0">
                  <a:latin typeface="黑体" pitchFamily="2" charset="-122"/>
                  <a:ea typeface="黑体" pitchFamily="2" charset="-122"/>
                  <a:cs typeface="Times New Roman" pitchFamily="18" charset="0"/>
                </a:rPr>
                <a:t>综合设计仿真管理平台</a:t>
              </a:r>
              <a:endParaRPr lang="zh-CN" altLang="en-US" sz="2000" dirty="0">
                <a:latin typeface="黑体" pitchFamily="2" charset="-122"/>
                <a:ea typeface="黑体" pitchFamily="2" charset="-122"/>
                <a:cs typeface="Times New Roman" pitchFamily="18" charset="0"/>
              </a:endParaRPr>
            </a:p>
          </p:txBody>
        </p:sp>
        <p:sp>
          <p:nvSpPr>
            <p:cNvPr id="59" name="矩形 58"/>
            <p:cNvSpPr/>
            <p:nvPr/>
          </p:nvSpPr>
          <p:spPr bwMode="auto">
            <a:xfrm>
              <a:off x="739775"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元数据管理</a:t>
              </a:r>
              <a:endParaRPr lang="zh-CN" altLang="en-US" sz="1200" dirty="0">
                <a:solidFill>
                  <a:schemeClr val="tx1"/>
                </a:solidFill>
              </a:endParaRPr>
            </a:p>
          </p:txBody>
        </p:sp>
        <p:sp>
          <p:nvSpPr>
            <p:cNvPr id="60" name="矩形 59"/>
            <p:cNvSpPr/>
            <p:nvPr/>
          </p:nvSpPr>
          <p:spPr bwMode="auto">
            <a:xfrm>
              <a:off x="2028825"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数据可视化</a:t>
              </a:r>
            </a:p>
          </p:txBody>
        </p:sp>
        <p:sp>
          <p:nvSpPr>
            <p:cNvPr id="61" name="矩形 60"/>
            <p:cNvSpPr/>
            <p:nvPr/>
          </p:nvSpPr>
          <p:spPr bwMode="auto">
            <a:xfrm>
              <a:off x="3319463"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数据对比</a:t>
              </a:r>
            </a:p>
          </p:txBody>
        </p:sp>
        <p:sp>
          <p:nvSpPr>
            <p:cNvPr id="62" name="矩形 61"/>
            <p:cNvSpPr/>
            <p:nvPr/>
          </p:nvSpPr>
          <p:spPr bwMode="auto">
            <a:xfrm>
              <a:off x="4608513"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数据谱系</a:t>
              </a:r>
            </a:p>
          </p:txBody>
        </p:sp>
        <p:sp>
          <p:nvSpPr>
            <p:cNvPr id="63" name="矩形 62"/>
            <p:cNvSpPr/>
            <p:nvPr/>
          </p:nvSpPr>
          <p:spPr bwMode="auto">
            <a:xfrm>
              <a:off x="5899150"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多视图管理</a:t>
              </a:r>
            </a:p>
          </p:txBody>
        </p:sp>
        <p:sp>
          <p:nvSpPr>
            <p:cNvPr id="64" name="矩形 63"/>
            <p:cNvSpPr/>
            <p:nvPr/>
          </p:nvSpPr>
          <p:spPr bwMode="auto">
            <a:xfrm>
              <a:off x="7188200"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200" dirty="0">
                  <a:latin typeface="黑体" pitchFamily="49" charset="-122"/>
                </a:rPr>
                <a:t>数据</a:t>
              </a:r>
              <a:r>
                <a:rPr lang="zh-CN" altLang="en-US" sz="1200" dirty="0" smtClean="0">
                  <a:latin typeface="黑体" pitchFamily="49" charset="-122"/>
                </a:rPr>
                <a:t>备份恢复</a:t>
              </a:r>
              <a:endParaRPr lang="zh-CN" altLang="en-US" sz="1200" dirty="0">
                <a:latin typeface="黑体" pitchFamily="49" charset="-122"/>
              </a:endParaRPr>
            </a:p>
          </p:txBody>
        </p:sp>
        <p:sp>
          <p:nvSpPr>
            <p:cNvPr id="65" name="矩形 64"/>
            <p:cNvSpPr/>
            <p:nvPr/>
          </p:nvSpPr>
          <p:spPr bwMode="auto">
            <a:xfrm>
              <a:off x="1682750"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专业二</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66" name="矩形 65"/>
            <p:cNvSpPr/>
            <p:nvPr/>
          </p:nvSpPr>
          <p:spPr bwMode="auto">
            <a:xfrm>
              <a:off x="2832100"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专业三</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68" name="矩形 67"/>
            <p:cNvSpPr/>
            <p:nvPr/>
          </p:nvSpPr>
          <p:spPr bwMode="auto">
            <a:xfrm>
              <a:off x="621561" y="3609876"/>
              <a:ext cx="1179457"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200" dirty="0" smtClean="0">
                  <a:latin typeface="黑体" pitchFamily="49" charset="-122"/>
                </a:rPr>
                <a:t>设计过程定义</a:t>
              </a:r>
              <a:endParaRPr lang="zh-CN" altLang="en-US" sz="1200" dirty="0">
                <a:latin typeface="黑体" pitchFamily="49" charset="-122"/>
              </a:endParaRPr>
            </a:p>
          </p:txBody>
        </p:sp>
        <p:sp>
          <p:nvSpPr>
            <p:cNvPr id="69" name="矩形 68"/>
            <p:cNvSpPr/>
            <p:nvPr/>
          </p:nvSpPr>
          <p:spPr bwMode="auto">
            <a:xfrm>
              <a:off x="1859074" y="3609876"/>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设计工具封装</a:t>
              </a:r>
            </a:p>
          </p:txBody>
        </p:sp>
        <p:sp>
          <p:nvSpPr>
            <p:cNvPr id="70" name="矩形 69"/>
            <p:cNvSpPr/>
            <p:nvPr/>
          </p:nvSpPr>
          <p:spPr bwMode="auto">
            <a:xfrm>
              <a:off x="621562" y="4153942"/>
              <a:ext cx="1179456"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设计过程管理</a:t>
              </a:r>
            </a:p>
          </p:txBody>
        </p:sp>
        <p:sp>
          <p:nvSpPr>
            <p:cNvPr id="71" name="矩形 70"/>
            <p:cNvSpPr/>
            <p:nvPr/>
          </p:nvSpPr>
          <p:spPr bwMode="auto">
            <a:xfrm>
              <a:off x="1859074" y="4153942"/>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设计过程监控</a:t>
              </a:r>
            </a:p>
          </p:txBody>
        </p:sp>
        <p:sp>
          <p:nvSpPr>
            <p:cNvPr id="72" name="矩形 71"/>
            <p:cNvSpPr/>
            <p:nvPr/>
          </p:nvSpPr>
          <p:spPr bwMode="auto">
            <a:xfrm>
              <a:off x="3356064" y="3641874"/>
              <a:ext cx="1179457"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仿真工具集成</a:t>
              </a:r>
            </a:p>
          </p:txBody>
        </p:sp>
        <p:sp>
          <p:nvSpPr>
            <p:cNvPr id="73" name="矩形 72"/>
            <p:cNvSpPr/>
            <p:nvPr/>
          </p:nvSpPr>
          <p:spPr bwMode="auto">
            <a:xfrm>
              <a:off x="4593577" y="3641874"/>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仿真</a:t>
              </a:r>
              <a:r>
                <a:rPr lang="zh-CN" altLang="en-US" sz="1200" dirty="0" smtClean="0">
                  <a:solidFill>
                    <a:schemeClr val="tx1"/>
                  </a:solidFill>
                </a:rPr>
                <a:t>向导模板</a:t>
              </a:r>
              <a:endParaRPr lang="zh-CN" altLang="en-US" sz="1200" dirty="0">
                <a:solidFill>
                  <a:schemeClr val="tx1"/>
                </a:solidFill>
              </a:endParaRPr>
            </a:p>
          </p:txBody>
        </p:sp>
        <p:sp>
          <p:nvSpPr>
            <p:cNvPr id="87" name="矩形 86"/>
            <p:cNvSpPr/>
            <p:nvPr/>
          </p:nvSpPr>
          <p:spPr bwMode="auto">
            <a:xfrm>
              <a:off x="533400" y="1916832"/>
              <a:ext cx="7987506" cy="1257077"/>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协同研发流程管理</a:t>
              </a:r>
            </a:p>
          </p:txBody>
        </p:sp>
        <p:sp>
          <p:nvSpPr>
            <p:cNvPr id="74" name="矩形 73"/>
            <p:cNvSpPr/>
            <p:nvPr/>
          </p:nvSpPr>
          <p:spPr bwMode="auto">
            <a:xfrm>
              <a:off x="3356065" y="4185940"/>
              <a:ext cx="1179456"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仿真过程集成</a:t>
              </a:r>
            </a:p>
          </p:txBody>
        </p:sp>
        <p:sp>
          <p:nvSpPr>
            <p:cNvPr id="75" name="矩形 74"/>
            <p:cNvSpPr/>
            <p:nvPr/>
          </p:nvSpPr>
          <p:spPr bwMode="auto">
            <a:xfrm>
              <a:off x="4593577" y="4185940"/>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资源任务</a:t>
              </a:r>
              <a:r>
                <a:rPr lang="zh-CN" altLang="en-US" sz="1200" dirty="0">
                  <a:solidFill>
                    <a:schemeClr val="tx1"/>
                  </a:solidFill>
                </a:rPr>
                <a:t>调度</a:t>
              </a:r>
            </a:p>
          </p:txBody>
        </p:sp>
        <p:sp>
          <p:nvSpPr>
            <p:cNvPr id="76" name="矩形 75"/>
            <p:cNvSpPr/>
            <p:nvPr/>
          </p:nvSpPr>
          <p:spPr bwMode="auto">
            <a:xfrm>
              <a:off x="6092368" y="3649886"/>
              <a:ext cx="1179457"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优化流程定义</a:t>
              </a:r>
            </a:p>
          </p:txBody>
        </p:sp>
        <p:sp>
          <p:nvSpPr>
            <p:cNvPr id="77" name="矩形 76"/>
            <p:cNvSpPr/>
            <p:nvPr/>
          </p:nvSpPr>
          <p:spPr bwMode="auto">
            <a:xfrm>
              <a:off x="7329881" y="3649886"/>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优化组件封装</a:t>
              </a:r>
            </a:p>
          </p:txBody>
        </p:sp>
        <p:sp>
          <p:nvSpPr>
            <p:cNvPr id="78" name="矩形 77"/>
            <p:cNvSpPr/>
            <p:nvPr/>
          </p:nvSpPr>
          <p:spPr bwMode="auto">
            <a:xfrm>
              <a:off x="6092369" y="4193952"/>
              <a:ext cx="1179456"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多方案对比</a:t>
              </a:r>
            </a:p>
          </p:txBody>
        </p:sp>
        <p:sp>
          <p:nvSpPr>
            <p:cNvPr id="79" name="矩形 78"/>
            <p:cNvSpPr/>
            <p:nvPr/>
          </p:nvSpPr>
          <p:spPr bwMode="auto">
            <a:xfrm>
              <a:off x="7329881" y="4193952"/>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多学科优化</a:t>
              </a:r>
            </a:p>
          </p:txBody>
        </p:sp>
        <p:sp>
          <p:nvSpPr>
            <p:cNvPr id="80" name="矩形 79"/>
            <p:cNvSpPr/>
            <p:nvPr/>
          </p:nvSpPr>
          <p:spPr bwMode="auto">
            <a:xfrm>
              <a:off x="539552" y="5666110"/>
              <a:ext cx="7969250" cy="85923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工程资源管理</a:t>
              </a:r>
            </a:p>
          </p:txBody>
        </p:sp>
        <p:sp>
          <p:nvSpPr>
            <p:cNvPr id="81" name="矩形 80"/>
            <p:cNvSpPr/>
            <p:nvPr/>
          </p:nvSpPr>
          <p:spPr bwMode="auto">
            <a:xfrm>
              <a:off x="745927"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流程模板库</a:t>
              </a:r>
              <a:endParaRPr lang="zh-CN" altLang="en-US" sz="1200" dirty="0">
                <a:solidFill>
                  <a:schemeClr val="tx1"/>
                </a:solidFill>
              </a:endParaRPr>
            </a:p>
          </p:txBody>
        </p:sp>
        <p:sp>
          <p:nvSpPr>
            <p:cNvPr id="82" name="矩形 81"/>
            <p:cNvSpPr/>
            <p:nvPr/>
          </p:nvSpPr>
          <p:spPr bwMode="auto">
            <a:xfrm>
              <a:off x="2034977"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设计模型库</a:t>
              </a:r>
              <a:endParaRPr lang="zh-CN" altLang="en-US" sz="1200" dirty="0">
                <a:solidFill>
                  <a:schemeClr val="tx1"/>
                </a:solidFill>
              </a:endParaRPr>
            </a:p>
          </p:txBody>
        </p:sp>
        <p:sp>
          <p:nvSpPr>
            <p:cNvPr id="83" name="矩形 82"/>
            <p:cNvSpPr/>
            <p:nvPr/>
          </p:nvSpPr>
          <p:spPr bwMode="auto">
            <a:xfrm>
              <a:off x="3325615"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仿真模板库</a:t>
              </a:r>
              <a:endParaRPr lang="zh-CN" altLang="en-US" sz="1200" dirty="0">
                <a:solidFill>
                  <a:schemeClr val="tx1"/>
                </a:solidFill>
              </a:endParaRPr>
            </a:p>
          </p:txBody>
        </p:sp>
        <p:sp>
          <p:nvSpPr>
            <p:cNvPr id="84" name="矩形 83"/>
            <p:cNvSpPr/>
            <p:nvPr/>
          </p:nvSpPr>
          <p:spPr bwMode="auto">
            <a:xfrm>
              <a:off x="4614665"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优化模型库</a:t>
              </a:r>
              <a:endParaRPr lang="zh-CN" altLang="en-US" sz="1200" dirty="0">
                <a:solidFill>
                  <a:schemeClr val="tx1"/>
                </a:solidFill>
              </a:endParaRPr>
            </a:p>
          </p:txBody>
        </p:sp>
        <p:sp>
          <p:nvSpPr>
            <p:cNvPr id="85" name="矩形 84"/>
            <p:cNvSpPr/>
            <p:nvPr/>
          </p:nvSpPr>
          <p:spPr bwMode="auto">
            <a:xfrm>
              <a:off x="5905302"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设计知识库</a:t>
              </a:r>
            </a:p>
          </p:txBody>
        </p:sp>
        <p:sp>
          <p:nvSpPr>
            <p:cNvPr id="86" name="矩形 85"/>
            <p:cNvSpPr/>
            <p:nvPr/>
          </p:nvSpPr>
          <p:spPr bwMode="auto">
            <a:xfrm>
              <a:off x="7194352"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仿真知识库</a:t>
              </a:r>
            </a:p>
          </p:txBody>
        </p:sp>
        <p:sp>
          <p:nvSpPr>
            <p:cNvPr id="88" name="矩形 87"/>
            <p:cNvSpPr/>
            <p:nvPr/>
          </p:nvSpPr>
          <p:spPr bwMode="auto">
            <a:xfrm>
              <a:off x="533400" y="2288084"/>
              <a:ext cx="3938588" cy="885825"/>
            </a:xfrm>
            <a:prstGeom prst="rect">
              <a:avLst/>
            </a:prstGeom>
            <a:solidFill>
              <a:schemeClr val="accent3">
                <a:lumMod val="20000"/>
                <a:lumOff val="80000"/>
              </a:schemeClr>
            </a:solidFill>
            <a:ln>
              <a:tailEnd type="triangle"/>
            </a:ln>
          </p:spPr>
          <p:style>
            <a:lnRef idx="1">
              <a:schemeClr val="accent3"/>
            </a:lnRef>
            <a:fillRef idx="2">
              <a:schemeClr val="accent3"/>
            </a:fillRef>
            <a:effectRef idx="1">
              <a:schemeClr val="accent3"/>
            </a:effectRef>
            <a:fontRef idx="minor">
              <a:schemeClr val="dk1"/>
            </a:fontRef>
          </p:style>
          <p:txBody>
            <a:bodyPr/>
            <a:lstStyle/>
            <a:p>
              <a:pPr algn="ctr">
                <a:defRPr/>
              </a:pPr>
              <a:r>
                <a:rPr lang="zh-CN" altLang="en-US" sz="1600" dirty="0" smtClean="0">
                  <a:solidFill>
                    <a:schemeClr val="tx1"/>
                  </a:solidFill>
                  <a:latin typeface="黑体" pitchFamily="49" charset="-122"/>
                </a:rPr>
                <a:t>流程</a:t>
              </a:r>
              <a:r>
                <a:rPr lang="zh-CN" altLang="en-US" sz="1600" dirty="0">
                  <a:solidFill>
                    <a:schemeClr val="tx1"/>
                  </a:solidFill>
                  <a:latin typeface="黑体" pitchFamily="49" charset="-122"/>
                </a:rPr>
                <a:t>管理</a:t>
              </a:r>
            </a:p>
          </p:txBody>
        </p:sp>
        <p:sp>
          <p:nvSpPr>
            <p:cNvPr id="89" name="矩形 88"/>
            <p:cNvSpPr/>
            <p:nvPr/>
          </p:nvSpPr>
          <p:spPr bwMode="auto">
            <a:xfrm>
              <a:off x="2578879"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流程监控</a:t>
              </a:r>
            </a:p>
          </p:txBody>
        </p:sp>
        <p:sp>
          <p:nvSpPr>
            <p:cNvPr id="90" name="矩形 89"/>
            <p:cNvSpPr/>
            <p:nvPr/>
          </p:nvSpPr>
          <p:spPr bwMode="auto">
            <a:xfrm>
              <a:off x="583977"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200" dirty="0" smtClean="0">
                  <a:latin typeface="黑体" pitchFamily="49" charset="-122"/>
                </a:rPr>
                <a:t>流程</a:t>
              </a:r>
              <a:r>
                <a:rPr lang="zh-CN" altLang="en-US" sz="1200" dirty="0">
                  <a:latin typeface="黑体" pitchFamily="49" charset="-122"/>
                </a:rPr>
                <a:t>定义</a:t>
              </a:r>
            </a:p>
          </p:txBody>
        </p:sp>
        <p:sp>
          <p:nvSpPr>
            <p:cNvPr id="91" name="矩形 90"/>
            <p:cNvSpPr/>
            <p:nvPr/>
          </p:nvSpPr>
          <p:spPr bwMode="auto">
            <a:xfrm>
              <a:off x="1581428"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流程执行</a:t>
              </a:r>
            </a:p>
          </p:txBody>
        </p:sp>
        <p:sp>
          <p:nvSpPr>
            <p:cNvPr id="92" name="矩形 91"/>
            <p:cNvSpPr/>
            <p:nvPr/>
          </p:nvSpPr>
          <p:spPr bwMode="auto">
            <a:xfrm>
              <a:off x="3576330"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latin typeface="黑体" pitchFamily="49" charset="-122"/>
                </a:rPr>
                <a:t>应用集成</a:t>
              </a:r>
              <a:endParaRPr lang="zh-CN" altLang="en-US" sz="1200" dirty="0">
                <a:latin typeface="黑体" pitchFamily="49" charset="-122"/>
              </a:endParaRPr>
            </a:p>
          </p:txBody>
        </p:sp>
        <p:sp>
          <p:nvSpPr>
            <p:cNvPr id="93" name="矩形 92"/>
            <p:cNvSpPr/>
            <p:nvPr/>
          </p:nvSpPr>
          <p:spPr bwMode="auto">
            <a:xfrm>
              <a:off x="4536281" y="2281734"/>
              <a:ext cx="3984625" cy="885825"/>
            </a:xfrm>
            <a:prstGeom prst="rect">
              <a:avLst/>
            </a:prstGeom>
            <a:solidFill>
              <a:schemeClr val="accent3">
                <a:lumMod val="20000"/>
                <a:lumOff val="80000"/>
              </a:schemeClr>
            </a:solidFill>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协同任务管理</a:t>
              </a:r>
            </a:p>
          </p:txBody>
        </p:sp>
        <p:sp>
          <p:nvSpPr>
            <p:cNvPr id="94" name="矩形 93"/>
            <p:cNvSpPr/>
            <p:nvPr/>
          </p:nvSpPr>
          <p:spPr bwMode="auto">
            <a:xfrm>
              <a:off x="4573781"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任务管理</a:t>
              </a:r>
            </a:p>
          </p:txBody>
        </p:sp>
        <p:sp>
          <p:nvSpPr>
            <p:cNvPr id="95" name="矩形 94"/>
            <p:cNvSpPr/>
            <p:nvPr/>
          </p:nvSpPr>
          <p:spPr bwMode="auto">
            <a:xfrm>
              <a:off x="5571232"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任务执行</a:t>
              </a:r>
            </a:p>
          </p:txBody>
        </p:sp>
        <p:sp>
          <p:nvSpPr>
            <p:cNvPr id="96" name="矩形 95"/>
            <p:cNvSpPr/>
            <p:nvPr/>
          </p:nvSpPr>
          <p:spPr bwMode="auto">
            <a:xfrm>
              <a:off x="7566137"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任务统计</a:t>
              </a:r>
            </a:p>
          </p:txBody>
        </p:sp>
        <p:sp>
          <p:nvSpPr>
            <p:cNvPr id="97" name="矩形 96"/>
            <p:cNvSpPr/>
            <p:nvPr/>
          </p:nvSpPr>
          <p:spPr bwMode="auto">
            <a:xfrm>
              <a:off x="6568683"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任务监控</a:t>
              </a:r>
            </a:p>
          </p:txBody>
        </p:sp>
      </p:grpSp>
      <p:sp>
        <p:nvSpPr>
          <p:cNvPr id="54" name="标题 8"/>
          <p:cNvSpPr>
            <a:spLocks noGrp="1"/>
          </p:cNvSpPr>
          <p:nvPr>
            <p:ph type="title"/>
          </p:nvPr>
        </p:nvSpPr>
        <p:spPr>
          <a:xfrm>
            <a:off x="142844" y="44624"/>
            <a:ext cx="6229356" cy="669732"/>
          </a:xfrm>
        </p:spPr>
        <p:txBody>
          <a:bodyPr/>
          <a:lstStyle/>
          <a:p>
            <a:r>
              <a:rPr lang="zh-CN" altLang="en-US" dirty="0" smtClean="0"/>
              <a:t>平台架构</a:t>
            </a:r>
            <a:endParaRPr lang="zh-CN" altLang="en-US" dirty="0"/>
          </a:p>
        </p:txBody>
      </p:sp>
      <p:sp>
        <p:nvSpPr>
          <p:cNvPr id="56" name="矩形 55"/>
          <p:cNvSpPr/>
          <p:nvPr/>
        </p:nvSpPr>
        <p:spPr bwMode="auto">
          <a:xfrm>
            <a:off x="6024584" y="3526697"/>
            <a:ext cx="2770474" cy="1393127"/>
          </a:xfrm>
          <a:prstGeom prst="rect">
            <a:avLst/>
          </a:prstGeom>
          <a:solidFill>
            <a:schemeClr val="accent1">
              <a:alpha val="58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283012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多学科集成</a:t>
            </a:r>
            <a:r>
              <a:rPr lang="en-US" altLang="zh-CN" dirty="0" smtClean="0"/>
              <a:t>/</a:t>
            </a:r>
            <a:r>
              <a:rPr lang="zh-CN" altLang="en-US" dirty="0" smtClean="0"/>
              <a:t>优化</a:t>
            </a:r>
            <a:endParaRPr lang="zh-CN" altLang="en-US" dirty="0"/>
          </a:p>
        </p:txBody>
      </p:sp>
      <p:pic>
        <p:nvPicPr>
          <p:cNvPr id="5" name="Picture 2"/>
          <p:cNvPicPr>
            <a:picLocks noChangeAspect="1" noChangeArrowheads="1"/>
          </p:cNvPicPr>
          <p:nvPr/>
        </p:nvPicPr>
        <p:blipFill>
          <a:blip r:embed="rId2" cstate="print"/>
          <a:srcRect t="2662"/>
          <a:stretch>
            <a:fillRect/>
          </a:stretch>
        </p:blipFill>
        <p:spPr bwMode="auto">
          <a:xfrm>
            <a:off x="0" y="692696"/>
            <a:ext cx="9144000" cy="5904656"/>
          </a:xfrm>
          <a:prstGeom prst="rect">
            <a:avLst/>
          </a:prstGeom>
          <a:noFill/>
          <a:ln w="9525">
            <a:noFill/>
            <a:miter lim="800000"/>
            <a:headEnd/>
            <a:tailEnd/>
          </a:ln>
        </p:spPr>
      </p:pic>
    </p:spTree>
    <p:extLst>
      <p:ext uri="{BB962C8B-B14F-4D97-AF65-F5344CB8AC3E}">
        <p14:creationId xmlns:p14="http://schemas.microsoft.com/office/powerpoint/2010/main" val="659043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流程封装</a:t>
            </a:r>
            <a:r>
              <a:rPr lang="en-US" altLang="zh-CN" dirty="0" smtClean="0"/>
              <a:t>-</a:t>
            </a:r>
            <a:r>
              <a:rPr lang="zh-CN" altLang="en-US" dirty="0" smtClean="0"/>
              <a:t>一键式运行</a:t>
            </a:r>
            <a:endParaRPr lang="zh-CN" altLang="en-US" dirty="0"/>
          </a:p>
        </p:txBody>
      </p:sp>
      <p:pic>
        <p:nvPicPr>
          <p:cNvPr id="9" name="图片 8" descr="G:\项目\705\文档\素材\2011-11-28 20-10-25.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3584844"/>
            <a:ext cx="6632397" cy="3084516"/>
          </a:xfrm>
          <a:prstGeom prst="rect">
            <a:avLst/>
          </a:prstGeom>
          <a:noFill/>
          <a:ln>
            <a:noFill/>
          </a:ln>
        </p:spPr>
      </p:pic>
      <p:sp>
        <p:nvSpPr>
          <p:cNvPr id="10" name="下箭头 9"/>
          <p:cNvSpPr/>
          <p:nvPr/>
        </p:nvSpPr>
        <p:spPr bwMode="auto">
          <a:xfrm>
            <a:off x="3275856" y="3080788"/>
            <a:ext cx="723910" cy="432048"/>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1" name="TextBox 10"/>
          <p:cNvSpPr txBox="1"/>
          <p:nvPr/>
        </p:nvSpPr>
        <p:spPr>
          <a:xfrm>
            <a:off x="3995936" y="3080788"/>
            <a:ext cx="1368152" cy="307777"/>
          </a:xfrm>
          <a:prstGeom prst="rect">
            <a:avLst/>
          </a:prstGeom>
          <a:noFill/>
        </p:spPr>
        <p:txBody>
          <a:bodyPr wrap="square" rtlCol="0">
            <a:spAutoFit/>
          </a:bodyPr>
          <a:lstStyle/>
          <a:p>
            <a:r>
              <a:rPr lang="zh-CN" altLang="en-US" sz="1400" dirty="0" smtClean="0"/>
              <a:t>流程封装</a:t>
            </a:r>
            <a:endParaRPr lang="zh-CN" altLang="en-US" sz="1400" dirty="0"/>
          </a:p>
        </p:txBody>
      </p:sp>
      <p:pic>
        <p:nvPicPr>
          <p:cNvPr id="8" name="Picture 2"/>
          <p:cNvPicPr>
            <a:picLocks noChangeAspect="1" noChangeArrowheads="1"/>
          </p:cNvPicPr>
          <p:nvPr/>
        </p:nvPicPr>
        <p:blipFill>
          <a:blip r:embed="rId3" cstate="print"/>
          <a:srcRect t="2662"/>
          <a:stretch>
            <a:fillRect/>
          </a:stretch>
        </p:blipFill>
        <p:spPr bwMode="auto">
          <a:xfrm>
            <a:off x="683567" y="764705"/>
            <a:ext cx="6632397" cy="2232247"/>
          </a:xfrm>
          <a:prstGeom prst="rect">
            <a:avLst/>
          </a:prstGeom>
          <a:noFill/>
          <a:ln w="9525">
            <a:noFill/>
            <a:miter lim="800000"/>
            <a:headEnd/>
            <a:tailEnd/>
          </a:ln>
        </p:spPr>
      </p:pic>
    </p:spTree>
    <p:extLst>
      <p:ext uri="{BB962C8B-B14F-4D97-AF65-F5344CB8AC3E}">
        <p14:creationId xmlns:p14="http://schemas.microsoft.com/office/powerpoint/2010/main" val="2618100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1"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p:tgtEl>
                                          <p:spTgt spid="11"/>
                                        </p:tgtEl>
                                        <p:attrNameLst>
                                          <p:attrName>ppt_y</p:attrName>
                                        </p:attrNameLst>
                                      </p:cBhvr>
                                      <p:tavLst>
                                        <p:tav tm="0">
                                          <p:val>
                                            <p:strVal val="#ppt_y-#ppt_h*1.125000"/>
                                          </p:val>
                                        </p:tav>
                                        <p:tav tm="100000">
                                          <p:val>
                                            <p:strVal val="#ppt_y"/>
                                          </p:val>
                                        </p:tav>
                                      </p:tavLst>
                                    </p:anim>
                                    <p:animEffect transition="in" filter="wipe(down)">
                                      <p:cBhvr>
                                        <p:cTn id="12" dur="500"/>
                                        <p:tgtEl>
                                          <p:spTgt spid="11"/>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p:tgtEl>
                                          <p:spTgt spid="10"/>
                                        </p:tgtEl>
                                        <p:attrNameLst>
                                          <p:attrName>ppt_y</p:attrName>
                                        </p:attrNameLst>
                                      </p:cBhvr>
                                      <p:tavLst>
                                        <p:tav tm="0">
                                          <p:val>
                                            <p:strVal val="#ppt_y-#ppt_h*1.125000"/>
                                          </p:val>
                                        </p:tav>
                                        <p:tav tm="100000">
                                          <p:val>
                                            <p:strVal val="#ppt_y"/>
                                          </p:val>
                                        </p:tav>
                                      </p:tavLst>
                                    </p:anim>
                                    <p:animEffect transition="in" filter="wipe(down)">
                                      <p:cBhvr>
                                        <p:cTn id="16" dur="500"/>
                                        <p:tgtEl>
                                          <p:spTgt spid="10"/>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“一键式”封装</a:t>
            </a:r>
            <a:endParaRPr lang="zh-CN" altLang="en-US" dirty="0"/>
          </a:p>
        </p:txBody>
      </p:sp>
      <p:pic>
        <p:nvPicPr>
          <p:cNvPr id="23555" name="图片 128" descr="说明: 1-原型-仿真分析向导--04执行仿真分析-02"/>
          <p:cNvPicPr>
            <a:picLocks noChangeAspect="1" noChangeArrowheads="1"/>
          </p:cNvPicPr>
          <p:nvPr/>
        </p:nvPicPr>
        <p:blipFill>
          <a:blip r:embed="rId2">
            <a:extLst>
              <a:ext uri="{28A0092B-C50C-407E-A947-70E740481C1C}">
                <a14:useLocalDpi xmlns:a14="http://schemas.microsoft.com/office/drawing/2010/main" val="0"/>
              </a:ext>
            </a:extLst>
          </a:blip>
          <a:srcRect b="5455"/>
          <a:stretch>
            <a:fillRect/>
          </a:stretch>
        </p:blipFill>
        <p:spPr bwMode="auto">
          <a:xfrm>
            <a:off x="7267" y="952500"/>
            <a:ext cx="9157399" cy="528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4" descr="2-原型-数据管理--04数据列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00"/>
            <a:ext cx="9144000" cy="542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5" descr="2-原型-数据管理--06查看压力曲线"/>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08" y="952500"/>
            <a:ext cx="8999488" cy="542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6" descr="2-原型-数据管理--05查看应力云图"/>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7" y="941065"/>
            <a:ext cx="9136733" cy="5584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969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555"/>
                                        </p:tgtEl>
                                        <p:attrNameLst>
                                          <p:attrName>style.visibility</p:attrName>
                                        </p:attrNameLst>
                                      </p:cBhvr>
                                      <p:to>
                                        <p:strVal val="visible"/>
                                      </p:to>
                                    </p:set>
                                    <p:anim calcmode="lin" valueType="num">
                                      <p:cBhvr additive="base">
                                        <p:cTn id="7" dur="500" fill="hold"/>
                                        <p:tgtEl>
                                          <p:spTgt spid="23555"/>
                                        </p:tgtEl>
                                        <p:attrNameLst>
                                          <p:attrName>ppt_x</p:attrName>
                                        </p:attrNameLst>
                                      </p:cBhvr>
                                      <p:tavLst>
                                        <p:tav tm="0">
                                          <p:val>
                                            <p:strVal val="#ppt_x"/>
                                          </p:val>
                                        </p:tav>
                                        <p:tav tm="100000">
                                          <p:val>
                                            <p:strVal val="#ppt_x"/>
                                          </p:val>
                                        </p:tav>
                                      </p:tavLst>
                                    </p:anim>
                                    <p:anim calcmode="lin" valueType="num">
                                      <p:cBhvr additive="base">
                                        <p:cTn id="8" dur="500" fill="hold"/>
                                        <p:tgtEl>
                                          <p:spTgt spid="2355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556"/>
                                        </p:tgtEl>
                                        <p:attrNameLst>
                                          <p:attrName>style.visibility</p:attrName>
                                        </p:attrNameLst>
                                      </p:cBhvr>
                                      <p:to>
                                        <p:strVal val="visible"/>
                                      </p:to>
                                    </p:set>
                                    <p:anim calcmode="lin" valueType="num">
                                      <p:cBhvr additive="base">
                                        <p:cTn id="13" dur="500" fill="hold"/>
                                        <p:tgtEl>
                                          <p:spTgt spid="23556"/>
                                        </p:tgtEl>
                                        <p:attrNameLst>
                                          <p:attrName>ppt_x</p:attrName>
                                        </p:attrNameLst>
                                      </p:cBhvr>
                                      <p:tavLst>
                                        <p:tav tm="0">
                                          <p:val>
                                            <p:strVal val="#ppt_x"/>
                                          </p:val>
                                        </p:tav>
                                        <p:tav tm="100000">
                                          <p:val>
                                            <p:strVal val="#ppt_x"/>
                                          </p:val>
                                        </p:tav>
                                      </p:tavLst>
                                    </p:anim>
                                    <p:anim calcmode="lin" valueType="num">
                                      <p:cBhvr additive="base">
                                        <p:cTn id="14" dur="500" fill="hold"/>
                                        <p:tgtEl>
                                          <p:spTgt spid="2355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3557"/>
                                        </p:tgtEl>
                                        <p:attrNameLst>
                                          <p:attrName>style.visibility</p:attrName>
                                        </p:attrNameLst>
                                      </p:cBhvr>
                                      <p:to>
                                        <p:strVal val="visible"/>
                                      </p:to>
                                    </p:set>
                                    <p:anim calcmode="lin" valueType="num">
                                      <p:cBhvr additive="base">
                                        <p:cTn id="19" dur="500" fill="hold"/>
                                        <p:tgtEl>
                                          <p:spTgt spid="23557"/>
                                        </p:tgtEl>
                                        <p:attrNameLst>
                                          <p:attrName>ppt_x</p:attrName>
                                        </p:attrNameLst>
                                      </p:cBhvr>
                                      <p:tavLst>
                                        <p:tav tm="0">
                                          <p:val>
                                            <p:strVal val="#ppt_x"/>
                                          </p:val>
                                        </p:tav>
                                        <p:tav tm="100000">
                                          <p:val>
                                            <p:strVal val="#ppt_x"/>
                                          </p:val>
                                        </p:tav>
                                      </p:tavLst>
                                    </p:anim>
                                    <p:anim calcmode="lin" valueType="num">
                                      <p:cBhvr additive="base">
                                        <p:cTn id="20" dur="500" fill="hold"/>
                                        <p:tgtEl>
                                          <p:spTgt spid="2355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3558"/>
                                        </p:tgtEl>
                                        <p:attrNameLst>
                                          <p:attrName>style.visibility</p:attrName>
                                        </p:attrNameLst>
                                      </p:cBhvr>
                                      <p:to>
                                        <p:strVal val="visible"/>
                                      </p:to>
                                    </p:set>
                                    <p:anim calcmode="lin" valueType="num">
                                      <p:cBhvr additive="base">
                                        <p:cTn id="25" dur="500" fill="hold"/>
                                        <p:tgtEl>
                                          <p:spTgt spid="23558"/>
                                        </p:tgtEl>
                                        <p:attrNameLst>
                                          <p:attrName>ppt_x</p:attrName>
                                        </p:attrNameLst>
                                      </p:cBhvr>
                                      <p:tavLst>
                                        <p:tav tm="0">
                                          <p:val>
                                            <p:strVal val="#ppt_x"/>
                                          </p:val>
                                        </p:tav>
                                        <p:tav tm="100000">
                                          <p:val>
                                            <p:strVal val="#ppt_x"/>
                                          </p:val>
                                        </p:tav>
                                      </p:tavLst>
                                    </p:anim>
                                    <p:anim calcmode="lin" valueType="num">
                                      <p:cBhvr additive="base">
                                        <p:cTn id="26" dur="500" fill="hold"/>
                                        <p:tgtEl>
                                          <p:spTgt spid="235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504" y="692696"/>
            <a:ext cx="8928992" cy="5976664"/>
            <a:chOff x="323850" y="44624"/>
            <a:chExt cx="8424863" cy="6624736"/>
          </a:xfrm>
        </p:grpSpPr>
        <p:sp>
          <p:nvSpPr>
            <p:cNvPr id="40" name="矩形 39"/>
            <p:cNvSpPr/>
            <p:nvPr/>
          </p:nvSpPr>
          <p:spPr bwMode="auto">
            <a:xfrm>
              <a:off x="323850" y="44624"/>
              <a:ext cx="8424863" cy="6624736"/>
            </a:xfrm>
            <a:prstGeom prst="rect">
              <a:avLst/>
            </a:prstGeom>
            <a:solidFill>
              <a:srgbClr val="FFFF00"/>
            </a:solidFill>
            <a:ln w="9525">
              <a:solidFill>
                <a:schemeClr val="tx1"/>
              </a:solidFill>
              <a:tailEnd type="triangle"/>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zh-CN" altLang="en-US" sz="2400">
                <a:latin typeface="黑体" pitchFamily="49" charset="-122"/>
                <a:cs typeface="Times New Roman" pitchFamily="18" charset="0"/>
              </a:endParaRPr>
            </a:p>
          </p:txBody>
        </p:sp>
        <p:sp>
          <p:nvSpPr>
            <p:cNvPr id="41" name="矩形 40"/>
            <p:cNvSpPr/>
            <p:nvPr/>
          </p:nvSpPr>
          <p:spPr bwMode="auto">
            <a:xfrm>
              <a:off x="431800" y="592312"/>
              <a:ext cx="8201025" cy="892472"/>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a:lstStyle/>
            <a:p>
              <a:pPr algn="ctr">
                <a:defRPr/>
              </a:pPr>
              <a:r>
                <a:rPr lang="zh-CN" altLang="en-US" sz="1600" dirty="0">
                  <a:solidFill>
                    <a:schemeClr val="tx1"/>
                  </a:solidFill>
                  <a:latin typeface="黑体" pitchFamily="49" charset="-122"/>
                </a:rPr>
                <a:t>专业应用系统</a:t>
              </a:r>
            </a:p>
          </p:txBody>
        </p:sp>
        <p:sp>
          <p:nvSpPr>
            <p:cNvPr id="42" name="矩形 41"/>
            <p:cNvSpPr/>
            <p:nvPr/>
          </p:nvSpPr>
          <p:spPr bwMode="auto">
            <a:xfrm>
              <a:off x="431800" y="1556792"/>
              <a:ext cx="8201025" cy="5021385"/>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a:lstStyle/>
            <a:p>
              <a:pPr algn="ctr">
                <a:defRPr/>
              </a:pPr>
              <a:r>
                <a:rPr lang="zh-CN" altLang="en-US" sz="1600" dirty="0">
                  <a:solidFill>
                    <a:schemeClr val="tx1"/>
                  </a:solidFill>
                  <a:latin typeface="黑体" pitchFamily="49" charset="-122"/>
                </a:rPr>
                <a:t>基础支撑软件</a:t>
              </a:r>
            </a:p>
          </p:txBody>
        </p:sp>
        <p:sp>
          <p:nvSpPr>
            <p:cNvPr id="44" name="矩形 43"/>
            <p:cNvSpPr/>
            <p:nvPr/>
          </p:nvSpPr>
          <p:spPr bwMode="auto">
            <a:xfrm>
              <a:off x="3251200" y="3258047"/>
              <a:ext cx="2535238" cy="1399951"/>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协同仿真管理</a:t>
              </a:r>
            </a:p>
          </p:txBody>
        </p:sp>
        <p:sp>
          <p:nvSpPr>
            <p:cNvPr id="45" name="矩形 44"/>
            <p:cNvSpPr/>
            <p:nvPr/>
          </p:nvSpPr>
          <p:spPr bwMode="auto">
            <a:xfrm>
              <a:off x="5967413" y="3258047"/>
              <a:ext cx="2535237" cy="1399951"/>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多学科</a:t>
              </a:r>
              <a:r>
                <a:rPr lang="zh-CN" altLang="en-US" sz="1600" dirty="0" smtClean="0">
                  <a:solidFill>
                    <a:schemeClr val="tx1"/>
                  </a:solidFill>
                  <a:latin typeface="黑体" pitchFamily="49" charset="-122"/>
                </a:rPr>
                <a:t>集成</a:t>
              </a:r>
              <a:r>
                <a:rPr lang="zh-CN" altLang="en-US" sz="1600" dirty="0">
                  <a:solidFill>
                    <a:schemeClr val="tx1"/>
                  </a:solidFill>
                  <a:latin typeface="黑体" pitchFamily="49" charset="-122"/>
                </a:rPr>
                <a:t>优化</a:t>
              </a:r>
            </a:p>
          </p:txBody>
        </p:sp>
        <p:sp>
          <p:nvSpPr>
            <p:cNvPr id="46" name="矩形 45"/>
            <p:cNvSpPr/>
            <p:nvPr/>
          </p:nvSpPr>
          <p:spPr bwMode="auto">
            <a:xfrm>
              <a:off x="533400"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a:t>
              </a:r>
              <a:r>
                <a:rPr lang="zh-CN" altLang="en-US" sz="1400" dirty="0">
                  <a:solidFill>
                    <a:schemeClr val="tx1"/>
                  </a:solidFill>
                  <a:latin typeface="黑体" pitchFamily="49" charset="-122"/>
                </a:rPr>
                <a:t>一</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47" name="矩形 46"/>
            <p:cNvSpPr/>
            <p:nvPr/>
          </p:nvSpPr>
          <p:spPr bwMode="auto">
            <a:xfrm>
              <a:off x="3979863"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专业四</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48" name="矩形 47"/>
            <p:cNvSpPr/>
            <p:nvPr/>
          </p:nvSpPr>
          <p:spPr bwMode="auto">
            <a:xfrm>
              <a:off x="5129213"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专业五</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49" name="矩形 48"/>
            <p:cNvSpPr/>
            <p:nvPr/>
          </p:nvSpPr>
          <p:spPr bwMode="auto">
            <a:xfrm>
              <a:off x="6278563" y="944280"/>
              <a:ext cx="1074737"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专业六</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50" name="矩形 49"/>
            <p:cNvSpPr/>
            <p:nvPr/>
          </p:nvSpPr>
          <p:spPr bwMode="auto">
            <a:xfrm>
              <a:off x="7426325"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altLang="zh-CN" sz="1400">
                  <a:solidFill>
                    <a:schemeClr val="tx1"/>
                  </a:solidFill>
                  <a:latin typeface="黑体" pitchFamily="49" charset="-122"/>
                </a:rPr>
                <a:t>…….</a:t>
              </a:r>
              <a:endParaRPr lang="zh-CN" altLang="en-US" sz="1400">
                <a:solidFill>
                  <a:schemeClr val="tx1"/>
                </a:solidFill>
                <a:latin typeface="黑体" pitchFamily="49" charset="-122"/>
              </a:endParaRPr>
            </a:p>
          </p:txBody>
        </p:sp>
        <p:sp>
          <p:nvSpPr>
            <p:cNvPr id="52" name="矩形 51"/>
            <p:cNvSpPr/>
            <p:nvPr/>
          </p:nvSpPr>
          <p:spPr bwMode="auto">
            <a:xfrm>
              <a:off x="533400" y="4730007"/>
              <a:ext cx="7969250" cy="85923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过程数据管理</a:t>
              </a:r>
            </a:p>
          </p:txBody>
        </p:sp>
        <p:sp>
          <p:nvSpPr>
            <p:cNvPr id="53" name="矩形 52"/>
            <p:cNvSpPr/>
            <p:nvPr/>
          </p:nvSpPr>
          <p:spPr bwMode="auto">
            <a:xfrm>
              <a:off x="533400" y="3258047"/>
              <a:ext cx="2535238" cy="1399951"/>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设计导航</a:t>
              </a:r>
            </a:p>
          </p:txBody>
        </p:sp>
        <p:sp>
          <p:nvSpPr>
            <p:cNvPr id="8215" name="矩形 53"/>
            <p:cNvSpPr>
              <a:spLocks noChangeArrowheads="1"/>
            </p:cNvSpPr>
            <p:nvPr/>
          </p:nvSpPr>
          <p:spPr bwMode="auto">
            <a:xfrm>
              <a:off x="2938331" y="80962"/>
              <a:ext cx="27494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dirty="0" smtClean="0">
                  <a:latin typeface="黑体" pitchFamily="2" charset="-122"/>
                  <a:ea typeface="黑体" pitchFamily="2" charset="-122"/>
                  <a:cs typeface="Times New Roman" pitchFamily="18" charset="0"/>
                </a:rPr>
                <a:t>综合设计仿真管理平台</a:t>
              </a:r>
              <a:endParaRPr lang="zh-CN" altLang="en-US" sz="2000" dirty="0">
                <a:latin typeface="黑体" pitchFamily="2" charset="-122"/>
                <a:ea typeface="黑体" pitchFamily="2" charset="-122"/>
                <a:cs typeface="Times New Roman" pitchFamily="18" charset="0"/>
              </a:endParaRPr>
            </a:p>
          </p:txBody>
        </p:sp>
        <p:sp>
          <p:nvSpPr>
            <p:cNvPr id="59" name="矩形 58"/>
            <p:cNvSpPr/>
            <p:nvPr/>
          </p:nvSpPr>
          <p:spPr bwMode="auto">
            <a:xfrm>
              <a:off x="739775"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元数据管理</a:t>
              </a:r>
              <a:endParaRPr lang="zh-CN" altLang="en-US" sz="1200" dirty="0">
                <a:solidFill>
                  <a:schemeClr val="tx1"/>
                </a:solidFill>
              </a:endParaRPr>
            </a:p>
          </p:txBody>
        </p:sp>
        <p:sp>
          <p:nvSpPr>
            <p:cNvPr id="60" name="矩形 59"/>
            <p:cNvSpPr/>
            <p:nvPr/>
          </p:nvSpPr>
          <p:spPr bwMode="auto">
            <a:xfrm>
              <a:off x="2028825"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数据可视化</a:t>
              </a:r>
            </a:p>
          </p:txBody>
        </p:sp>
        <p:sp>
          <p:nvSpPr>
            <p:cNvPr id="61" name="矩形 60"/>
            <p:cNvSpPr/>
            <p:nvPr/>
          </p:nvSpPr>
          <p:spPr bwMode="auto">
            <a:xfrm>
              <a:off x="3319463"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数据对比</a:t>
              </a:r>
            </a:p>
          </p:txBody>
        </p:sp>
        <p:sp>
          <p:nvSpPr>
            <p:cNvPr id="62" name="矩形 61"/>
            <p:cNvSpPr/>
            <p:nvPr/>
          </p:nvSpPr>
          <p:spPr bwMode="auto">
            <a:xfrm>
              <a:off x="4608513"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数据谱系</a:t>
              </a:r>
            </a:p>
          </p:txBody>
        </p:sp>
        <p:sp>
          <p:nvSpPr>
            <p:cNvPr id="63" name="矩形 62"/>
            <p:cNvSpPr/>
            <p:nvPr/>
          </p:nvSpPr>
          <p:spPr bwMode="auto">
            <a:xfrm>
              <a:off x="5899150"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多视图管理</a:t>
              </a:r>
            </a:p>
          </p:txBody>
        </p:sp>
        <p:sp>
          <p:nvSpPr>
            <p:cNvPr id="64" name="矩形 63"/>
            <p:cNvSpPr/>
            <p:nvPr/>
          </p:nvSpPr>
          <p:spPr bwMode="auto">
            <a:xfrm>
              <a:off x="7188200"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200" dirty="0">
                  <a:latin typeface="黑体" pitchFamily="49" charset="-122"/>
                </a:rPr>
                <a:t>数据</a:t>
              </a:r>
              <a:r>
                <a:rPr lang="zh-CN" altLang="en-US" sz="1200" dirty="0" smtClean="0">
                  <a:latin typeface="黑体" pitchFamily="49" charset="-122"/>
                </a:rPr>
                <a:t>备份恢复</a:t>
              </a:r>
              <a:endParaRPr lang="zh-CN" altLang="en-US" sz="1200" dirty="0">
                <a:latin typeface="黑体" pitchFamily="49" charset="-122"/>
              </a:endParaRPr>
            </a:p>
          </p:txBody>
        </p:sp>
        <p:sp>
          <p:nvSpPr>
            <p:cNvPr id="65" name="矩形 64"/>
            <p:cNvSpPr/>
            <p:nvPr/>
          </p:nvSpPr>
          <p:spPr bwMode="auto">
            <a:xfrm>
              <a:off x="1682750"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专业二</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66" name="矩形 65"/>
            <p:cNvSpPr/>
            <p:nvPr/>
          </p:nvSpPr>
          <p:spPr bwMode="auto">
            <a:xfrm>
              <a:off x="2832100"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专业三</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68" name="矩形 67"/>
            <p:cNvSpPr/>
            <p:nvPr/>
          </p:nvSpPr>
          <p:spPr bwMode="auto">
            <a:xfrm>
              <a:off x="621561" y="3609876"/>
              <a:ext cx="1179457"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200" dirty="0" smtClean="0">
                  <a:latin typeface="黑体" pitchFamily="49" charset="-122"/>
                </a:rPr>
                <a:t>设计过程定义</a:t>
              </a:r>
              <a:endParaRPr lang="zh-CN" altLang="en-US" sz="1200" dirty="0">
                <a:latin typeface="黑体" pitchFamily="49" charset="-122"/>
              </a:endParaRPr>
            </a:p>
          </p:txBody>
        </p:sp>
        <p:sp>
          <p:nvSpPr>
            <p:cNvPr id="69" name="矩形 68"/>
            <p:cNvSpPr/>
            <p:nvPr/>
          </p:nvSpPr>
          <p:spPr bwMode="auto">
            <a:xfrm>
              <a:off x="1859074" y="3609876"/>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设计工具封装</a:t>
              </a:r>
            </a:p>
          </p:txBody>
        </p:sp>
        <p:sp>
          <p:nvSpPr>
            <p:cNvPr id="70" name="矩形 69"/>
            <p:cNvSpPr/>
            <p:nvPr/>
          </p:nvSpPr>
          <p:spPr bwMode="auto">
            <a:xfrm>
              <a:off x="621562" y="4153942"/>
              <a:ext cx="1179456"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设计过程管理</a:t>
              </a:r>
            </a:p>
          </p:txBody>
        </p:sp>
        <p:sp>
          <p:nvSpPr>
            <p:cNvPr id="71" name="矩形 70"/>
            <p:cNvSpPr/>
            <p:nvPr/>
          </p:nvSpPr>
          <p:spPr bwMode="auto">
            <a:xfrm>
              <a:off x="1859074" y="4153942"/>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设计过程监控</a:t>
              </a:r>
            </a:p>
          </p:txBody>
        </p:sp>
        <p:sp>
          <p:nvSpPr>
            <p:cNvPr id="72" name="矩形 71"/>
            <p:cNvSpPr/>
            <p:nvPr/>
          </p:nvSpPr>
          <p:spPr bwMode="auto">
            <a:xfrm>
              <a:off x="3356064" y="3641874"/>
              <a:ext cx="1179457"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仿真工具集成</a:t>
              </a:r>
            </a:p>
          </p:txBody>
        </p:sp>
        <p:sp>
          <p:nvSpPr>
            <p:cNvPr id="73" name="矩形 72"/>
            <p:cNvSpPr/>
            <p:nvPr/>
          </p:nvSpPr>
          <p:spPr bwMode="auto">
            <a:xfrm>
              <a:off x="4593577" y="3641874"/>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仿真</a:t>
              </a:r>
              <a:r>
                <a:rPr lang="zh-CN" altLang="en-US" sz="1200" dirty="0" smtClean="0">
                  <a:solidFill>
                    <a:schemeClr val="tx1"/>
                  </a:solidFill>
                </a:rPr>
                <a:t>向导模板</a:t>
              </a:r>
              <a:endParaRPr lang="zh-CN" altLang="en-US" sz="1200" dirty="0">
                <a:solidFill>
                  <a:schemeClr val="tx1"/>
                </a:solidFill>
              </a:endParaRPr>
            </a:p>
          </p:txBody>
        </p:sp>
        <p:sp>
          <p:nvSpPr>
            <p:cNvPr id="87" name="矩形 86"/>
            <p:cNvSpPr/>
            <p:nvPr/>
          </p:nvSpPr>
          <p:spPr bwMode="auto">
            <a:xfrm>
              <a:off x="533400" y="1916832"/>
              <a:ext cx="7987506" cy="1257077"/>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协同研发流程管理</a:t>
              </a:r>
            </a:p>
          </p:txBody>
        </p:sp>
        <p:sp>
          <p:nvSpPr>
            <p:cNvPr id="74" name="矩形 73"/>
            <p:cNvSpPr/>
            <p:nvPr/>
          </p:nvSpPr>
          <p:spPr bwMode="auto">
            <a:xfrm>
              <a:off x="3356065" y="4185940"/>
              <a:ext cx="1179456"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仿真过程集成</a:t>
              </a:r>
            </a:p>
          </p:txBody>
        </p:sp>
        <p:sp>
          <p:nvSpPr>
            <p:cNvPr id="75" name="矩形 74"/>
            <p:cNvSpPr/>
            <p:nvPr/>
          </p:nvSpPr>
          <p:spPr bwMode="auto">
            <a:xfrm>
              <a:off x="4593577" y="4185940"/>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资源任务</a:t>
              </a:r>
              <a:r>
                <a:rPr lang="zh-CN" altLang="en-US" sz="1200" dirty="0">
                  <a:solidFill>
                    <a:schemeClr val="tx1"/>
                  </a:solidFill>
                </a:rPr>
                <a:t>调度</a:t>
              </a:r>
            </a:p>
          </p:txBody>
        </p:sp>
        <p:sp>
          <p:nvSpPr>
            <p:cNvPr id="76" name="矩形 75"/>
            <p:cNvSpPr/>
            <p:nvPr/>
          </p:nvSpPr>
          <p:spPr bwMode="auto">
            <a:xfrm>
              <a:off x="6092368" y="3649886"/>
              <a:ext cx="1179457"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优化流程定义</a:t>
              </a:r>
            </a:p>
          </p:txBody>
        </p:sp>
        <p:sp>
          <p:nvSpPr>
            <p:cNvPr id="77" name="矩形 76"/>
            <p:cNvSpPr/>
            <p:nvPr/>
          </p:nvSpPr>
          <p:spPr bwMode="auto">
            <a:xfrm>
              <a:off x="7329881" y="3649886"/>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优化组件封装</a:t>
              </a:r>
            </a:p>
          </p:txBody>
        </p:sp>
        <p:sp>
          <p:nvSpPr>
            <p:cNvPr id="78" name="矩形 77"/>
            <p:cNvSpPr/>
            <p:nvPr/>
          </p:nvSpPr>
          <p:spPr bwMode="auto">
            <a:xfrm>
              <a:off x="6092369" y="4193952"/>
              <a:ext cx="1179456"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多方案对比</a:t>
              </a:r>
            </a:p>
          </p:txBody>
        </p:sp>
        <p:sp>
          <p:nvSpPr>
            <p:cNvPr id="79" name="矩形 78"/>
            <p:cNvSpPr/>
            <p:nvPr/>
          </p:nvSpPr>
          <p:spPr bwMode="auto">
            <a:xfrm>
              <a:off x="7329881" y="4193952"/>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多学科优化</a:t>
              </a:r>
            </a:p>
          </p:txBody>
        </p:sp>
        <p:sp>
          <p:nvSpPr>
            <p:cNvPr id="80" name="矩形 79"/>
            <p:cNvSpPr/>
            <p:nvPr/>
          </p:nvSpPr>
          <p:spPr bwMode="auto">
            <a:xfrm>
              <a:off x="539552" y="5666110"/>
              <a:ext cx="7969250" cy="85923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工程资源管理</a:t>
              </a:r>
            </a:p>
          </p:txBody>
        </p:sp>
        <p:sp>
          <p:nvSpPr>
            <p:cNvPr id="81" name="矩形 80"/>
            <p:cNvSpPr/>
            <p:nvPr/>
          </p:nvSpPr>
          <p:spPr bwMode="auto">
            <a:xfrm>
              <a:off x="745927"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流程模板库</a:t>
              </a:r>
              <a:endParaRPr lang="zh-CN" altLang="en-US" sz="1200" dirty="0">
                <a:solidFill>
                  <a:schemeClr val="tx1"/>
                </a:solidFill>
              </a:endParaRPr>
            </a:p>
          </p:txBody>
        </p:sp>
        <p:sp>
          <p:nvSpPr>
            <p:cNvPr id="82" name="矩形 81"/>
            <p:cNvSpPr/>
            <p:nvPr/>
          </p:nvSpPr>
          <p:spPr bwMode="auto">
            <a:xfrm>
              <a:off x="2034977"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设计模型库</a:t>
              </a:r>
              <a:endParaRPr lang="zh-CN" altLang="en-US" sz="1200" dirty="0">
                <a:solidFill>
                  <a:schemeClr val="tx1"/>
                </a:solidFill>
              </a:endParaRPr>
            </a:p>
          </p:txBody>
        </p:sp>
        <p:sp>
          <p:nvSpPr>
            <p:cNvPr id="83" name="矩形 82"/>
            <p:cNvSpPr/>
            <p:nvPr/>
          </p:nvSpPr>
          <p:spPr bwMode="auto">
            <a:xfrm>
              <a:off x="3325615"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仿真模板库</a:t>
              </a:r>
              <a:endParaRPr lang="zh-CN" altLang="en-US" sz="1200" dirty="0">
                <a:solidFill>
                  <a:schemeClr val="tx1"/>
                </a:solidFill>
              </a:endParaRPr>
            </a:p>
          </p:txBody>
        </p:sp>
        <p:sp>
          <p:nvSpPr>
            <p:cNvPr id="84" name="矩形 83"/>
            <p:cNvSpPr/>
            <p:nvPr/>
          </p:nvSpPr>
          <p:spPr bwMode="auto">
            <a:xfrm>
              <a:off x="4614665"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优化模型库</a:t>
              </a:r>
              <a:endParaRPr lang="zh-CN" altLang="en-US" sz="1200" dirty="0">
                <a:solidFill>
                  <a:schemeClr val="tx1"/>
                </a:solidFill>
              </a:endParaRPr>
            </a:p>
          </p:txBody>
        </p:sp>
        <p:sp>
          <p:nvSpPr>
            <p:cNvPr id="85" name="矩形 84"/>
            <p:cNvSpPr/>
            <p:nvPr/>
          </p:nvSpPr>
          <p:spPr bwMode="auto">
            <a:xfrm>
              <a:off x="5905302"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设计知识库</a:t>
              </a:r>
            </a:p>
          </p:txBody>
        </p:sp>
        <p:sp>
          <p:nvSpPr>
            <p:cNvPr id="86" name="矩形 85"/>
            <p:cNvSpPr/>
            <p:nvPr/>
          </p:nvSpPr>
          <p:spPr bwMode="auto">
            <a:xfrm>
              <a:off x="7194352"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仿真知识库</a:t>
              </a:r>
            </a:p>
          </p:txBody>
        </p:sp>
        <p:sp>
          <p:nvSpPr>
            <p:cNvPr id="88" name="矩形 87"/>
            <p:cNvSpPr/>
            <p:nvPr/>
          </p:nvSpPr>
          <p:spPr bwMode="auto">
            <a:xfrm>
              <a:off x="533400" y="2288084"/>
              <a:ext cx="3938588" cy="885825"/>
            </a:xfrm>
            <a:prstGeom prst="rect">
              <a:avLst/>
            </a:prstGeom>
            <a:solidFill>
              <a:schemeClr val="accent3">
                <a:lumMod val="20000"/>
                <a:lumOff val="80000"/>
              </a:schemeClr>
            </a:solidFill>
            <a:ln>
              <a:tailEnd type="triangle"/>
            </a:ln>
          </p:spPr>
          <p:style>
            <a:lnRef idx="1">
              <a:schemeClr val="accent3"/>
            </a:lnRef>
            <a:fillRef idx="2">
              <a:schemeClr val="accent3"/>
            </a:fillRef>
            <a:effectRef idx="1">
              <a:schemeClr val="accent3"/>
            </a:effectRef>
            <a:fontRef idx="minor">
              <a:schemeClr val="dk1"/>
            </a:fontRef>
          </p:style>
          <p:txBody>
            <a:bodyPr/>
            <a:lstStyle/>
            <a:p>
              <a:pPr algn="ctr">
                <a:defRPr/>
              </a:pPr>
              <a:r>
                <a:rPr lang="zh-CN" altLang="en-US" sz="1600" dirty="0" smtClean="0">
                  <a:solidFill>
                    <a:schemeClr val="tx1"/>
                  </a:solidFill>
                  <a:latin typeface="黑体" pitchFamily="49" charset="-122"/>
                </a:rPr>
                <a:t>流程</a:t>
              </a:r>
              <a:r>
                <a:rPr lang="zh-CN" altLang="en-US" sz="1600" dirty="0">
                  <a:solidFill>
                    <a:schemeClr val="tx1"/>
                  </a:solidFill>
                  <a:latin typeface="黑体" pitchFamily="49" charset="-122"/>
                </a:rPr>
                <a:t>管理</a:t>
              </a:r>
            </a:p>
          </p:txBody>
        </p:sp>
        <p:sp>
          <p:nvSpPr>
            <p:cNvPr id="89" name="矩形 88"/>
            <p:cNvSpPr/>
            <p:nvPr/>
          </p:nvSpPr>
          <p:spPr bwMode="auto">
            <a:xfrm>
              <a:off x="2578879"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流程监控</a:t>
              </a:r>
            </a:p>
          </p:txBody>
        </p:sp>
        <p:sp>
          <p:nvSpPr>
            <p:cNvPr id="90" name="矩形 89"/>
            <p:cNvSpPr/>
            <p:nvPr/>
          </p:nvSpPr>
          <p:spPr bwMode="auto">
            <a:xfrm>
              <a:off x="583977"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200" dirty="0" smtClean="0">
                  <a:latin typeface="黑体" pitchFamily="49" charset="-122"/>
                </a:rPr>
                <a:t>流程</a:t>
              </a:r>
              <a:r>
                <a:rPr lang="zh-CN" altLang="en-US" sz="1200" dirty="0">
                  <a:latin typeface="黑体" pitchFamily="49" charset="-122"/>
                </a:rPr>
                <a:t>定义</a:t>
              </a:r>
            </a:p>
          </p:txBody>
        </p:sp>
        <p:sp>
          <p:nvSpPr>
            <p:cNvPr id="91" name="矩形 90"/>
            <p:cNvSpPr/>
            <p:nvPr/>
          </p:nvSpPr>
          <p:spPr bwMode="auto">
            <a:xfrm>
              <a:off x="1581428"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流程执行</a:t>
              </a:r>
            </a:p>
          </p:txBody>
        </p:sp>
        <p:sp>
          <p:nvSpPr>
            <p:cNvPr id="92" name="矩形 91"/>
            <p:cNvSpPr/>
            <p:nvPr/>
          </p:nvSpPr>
          <p:spPr bwMode="auto">
            <a:xfrm>
              <a:off x="3576330"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latin typeface="黑体" pitchFamily="49" charset="-122"/>
                </a:rPr>
                <a:t>应用集成</a:t>
              </a:r>
              <a:endParaRPr lang="zh-CN" altLang="en-US" sz="1200" dirty="0">
                <a:latin typeface="黑体" pitchFamily="49" charset="-122"/>
              </a:endParaRPr>
            </a:p>
          </p:txBody>
        </p:sp>
        <p:sp>
          <p:nvSpPr>
            <p:cNvPr id="93" name="矩形 92"/>
            <p:cNvSpPr/>
            <p:nvPr/>
          </p:nvSpPr>
          <p:spPr bwMode="auto">
            <a:xfrm>
              <a:off x="4536281" y="2281734"/>
              <a:ext cx="3984625" cy="885825"/>
            </a:xfrm>
            <a:prstGeom prst="rect">
              <a:avLst/>
            </a:prstGeom>
            <a:solidFill>
              <a:schemeClr val="accent3">
                <a:lumMod val="20000"/>
                <a:lumOff val="80000"/>
              </a:schemeClr>
            </a:solidFill>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协同任务管理</a:t>
              </a:r>
            </a:p>
          </p:txBody>
        </p:sp>
        <p:sp>
          <p:nvSpPr>
            <p:cNvPr id="94" name="矩形 93"/>
            <p:cNvSpPr/>
            <p:nvPr/>
          </p:nvSpPr>
          <p:spPr bwMode="auto">
            <a:xfrm>
              <a:off x="4573781"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任务管理</a:t>
              </a:r>
            </a:p>
          </p:txBody>
        </p:sp>
        <p:sp>
          <p:nvSpPr>
            <p:cNvPr id="95" name="矩形 94"/>
            <p:cNvSpPr/>
            <p:nvPr/>
          </p:nvSpPr>
          <p:spPr bwMode="auto">
            <a:xfrm>
              <a:off x="5571232"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任务执行</a:t>
              </a:r>
            </a:p>
          </p:txBody>
        </p:sp>
        <p:sp>
          <p:nvSpPr>
            <p:cNvPr id="96" name="矩形 95"/>
            <p:cNvSpPr/>
            <p:nvPr/>
          </p:nvSpPr>
          <p:spPr bwMode="auto">
            <a:xfrm>
              <a:off x="7566137"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任务统计</a:t>
              </a:r>
            </a:p>
          </p:txBody>
        </p:sp>
        <p:sp>
          <p:nvSpPr>
            <p:cNvPr id="97" name="矩形 96"/>
            <p:cNvSpPr/>
            <p:nvPr/>
          </p:nvSpPr>
          <p:spPr bwMode="auto">
            <a:xfrm>
              <a:off x="6568683"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任务监控</a:t>
              </a:r>
            </a:p>
          </p:txBody>
        </p:sp>
      </p:grpSp>
      <p:sp>
        <p:nvSpPr>
          <p:cNvPr id="54" name="标题 8"/>
          <p:cNvSpPr>
            <a:spLocks noGrp="1"/>
          </p:cNvSpPr>
          <p:nvPr>
            <p:ph type="title"/>
          </p:nvPr>
        </p:nvSpPr>
        <p:spPr>
          <a:xfrm>
            <a:off x="142844" y="44624"/>
            <a:ext cx="6229356" cy="669732"/>
          </a:xfrm>
        </p:spPr>
        <p:txBody>
          <a:bodyPr/>
          <a:lstStyle/>
          <a:p>
            <a:r>
              <a:rPr lang="zh-CN" altLang="en-US" dirty="0" smtClean="0"/>
              <a:t>平台架构</a:t>
            </a:r>
            <a:endParaRPr lang="zh-CN" altLang="en-US" dirty="0"/>
          </a:p>
        </p:txBody>
      </p:sp>
      <p:sp>
        <p:nvSpPr>
          <p:cNvPr id="57" name="矩形 56"/>
          <p:cNvSpPr/>
          <p:nvPr/>
        </p:nvSpPr>
        <p:spPr bwMode="auto">
          <a:xfrm>
            <a:off x="127550" y="4950375"/>
            <a:ext cx="8609461" cy="854890"/>
          </a:xfrm>
          <a:prstGeom prst="rect">
            <a:avLst/>
          </a:prstGeom>
          <a:solidFill>
            <a:schemeClr val="accent1">
              <a:alpha val="58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3766942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平台数据管理</a:t>
            </a:r>
            <a:r>
              <a:rPr lang="en-US" altLang="zh-CN" dirty="0" err="1" smtClean="0"/>
              <a:t>DataMan</a:t>
            </a:r>
            <a:endParaRPr lang="zh-CN" altLang="en-US" dirty="0"/>
          </a:p>
        </p:txBody>
      </p:sp>
      <p:sp>
        <p:nvSpPr>
          <p:cNvPr id="58" name="矩形 57"/>
          <p:cNvSpPr/>
          <p:nvPr/>
        </p:nvSpPr>
        <p:spPr>
          <a:xfrm>
            <a:off x="753296" y="1285860"/>
            <a:ext cx="4929222" cy="978729"/>
          </a:xfrm>
          <a:prstGeom prst="rect">
            <a:avLst/>
          </a:prstGeom>
        </p:spPr>
        <p:txBody>
          <a:bodyPr wrap="square">
            <a:spAutoFit/>
          </a:bodyPr>
          <a:lstStyle/>
          <a:p>
            <a:pPr marL="342900" indent="-342900">
              <a:lnSpc>
                <a:spcPct val="120000"/>
              </a:lnSpc>
              <a:spcBef>
                <a:spcPct val="20000"/>
              </a:spcBef>
              <a:buFont typeface="Wingdings" pitchFamily="2" charset="2"/>
              <a:buChar char="n"/>
            </a:pPr>
            <a:endParaRPr lang="en-US" altLang="zh-CN" b="1" dirty="0" smtClean="0">
              <a:latin typeface="+mn-ea"/>
              <a:ea typeface="+mn-ea"/>
            </a:endParaRPr>
          </a:p>
          <a:p>
            <a:endParaRPr lang="en-US" altLang="zh-CN" dirty="0" smtClean="0"/>
          </a:p>
          <a:p>
            <a:endParaRPr lang="zh-CN" altLang="en-US" dirty="0"/>
          </a:p>
        </p:txBody>
      </p:sp>
      <p:sp>
        <p:nvSpPr>
          <p:cNvPr id="60" name="内容占位符 28"/>
          <p:cNvSpPr>
            <a:spLocks noGrp="1"/>
          </p:cNvSpPr>
          <p:nvPr>
            <p:ph idx="1"/>
          </p:nvPr>
        </p:nvSpPr>
        <p:spPr>
          <a:xfrm>
            <a:off x="538982" y="785794"/>
            <a:ext cx="4500594" cy="2428892"/>
          </a:xfrm>
        </p:spPr>
        <p:txBody>
          <a:bodyPr/>
          <a:lstStyle/>
          <a:p>
            <a:r>
              <a:rPr lang="zh-CN" altLang="en-US" sz="1800" b="1" dirty="0" smtClean="0"/>
              <a:t>数据基本操作：存储、编辑、查询等</a:t>
            </a:r>
            <a:endParaRPr lang="en-US" altLang="zh-CN" sz="1800" b="1" dirty="0" smtClean="0"/>
          </a:p>
          <a:p>
            <a:r>
              <a:rPr lang="zh-CN" altLang="en-US" sz="1800" b="1" dirty="0" smtClean="0"/>
              <a:t>数据关联关系：产品对象、任务、人等</a:t>
            </a:r>
            <a:endParaRPr lang="en-US" altLang="zh-CN" sz="1800" b="1" dirty="0" smtClean="0"/>
          </a:p>
          <a:p>
            <a:r>
              <a:rPr lang="zh-CN" altLang="en-US" sz="1800" b="1" dirty="0" smtClean="0"/>
              <a:t>过程数据管理，版本管理，可追溯</a:t>
            </a:r>
            <a:endParaRPr lang="en-US" altLang="zh-CN" sz="1800" b="1" dirty="0" smtClean="0"/>
          </a:p>
          <a:p>
            <a:r>
              <a:rPr lang="zh-CN" altLang="en-US" sz="1800" b="1" dirty="0" smtClean="0"/>
              <a:t>元数据管理，数据组合</a:t>
            </a:r>
            <a:endParaRPr lang="en-US" altLang="zh-CN" sz="1800" b="1" dirty="0" smtClean="0"/>
          </a:p>
          <a:p>
            <a:r>
              <a:rPr lang="zh-CN" altLang="en-US" sz="1800" b="1" dirty="0" smtClean="0"/>
              <a:t>数据权限控制，安全共享</a:t>
            </a:r>
            <a:endParaRPr lang="en-US" altLang="zh-CN" sz="1800" b="1" dirty="0" smtClean="0"/>
          </a:p>
          <a:p>
            <a:r>
              <a:rPr lang="zh-CN" altLang="en-US" sz="1800" b="1" dirty="0"/>
              <a:t>仿真数据管理</a:t>
            </a:r>
            <a:r>
              <a:rPr lang="zh-CN" altLang="en-US" sz="1800" b="1" dirty="0" smtClean="0"/>
              <a:t>：仿真数据管理</a:t>
            </a:r>
          </a:p>
        </p:txBody>
      </p:sp>
      <p:pic>
        <p:nvPicPr>
          <p:cNvPr id="61" name="Picture 2"/>
          <p:cNvPicPr>
            <a:picLocks noChangeAspect="1" noChangeArrowheads="1"/>
          </p:cNvPicPr>
          <p:nvPr/>
        </p:nvPicPr>
        <p:blipFill>
          <a:blip r:embed="rId3" cstate="print"/>
          <a:srcRect r="29239" b="31915"/>
          <a:stretch>
            <a:fillRect/>
          </a:stretch>
        </p:blipFill>
        <p:spPr bwMode="auto">
          <a:xfrm>
            <a:off x="467544" y="3286124"/>
            <a:ext cx="5646170" cy="3282261"/>
          </a:xfrm>
          <a:prstGeom prst="rect">
            <a:avLst/>
          </a:prstGeom>
          <a:noFill/>
          <a:ln w="9525">
            <a:noFill/>
            <a:miter lim="800000"/>
            <a:headEnd/>
            <a:tailEnd/>
          </a:ln>
        </p:spPr>
      </p:pic>
      <p:pic>
        <p:nvPicPr>
          <p:cNvPr id="62" name="Picture 2"/>
          <p:cNvPicPr>
            <a:picLocks noChangeAspect="1" noChangeArrowheads="1"/>
          </p:cNvPicPr>
          <p:nvPr/>
        </p:nvPicPr>
        <p:blipFill>
          <a:blip r:embed="rId4" cstate="print"/>
          <a:srcRect t="17482" r="85933" b="2281"/>
          <a:stretch>
            <a:fillRect/>
          </a:stretch>
        </p:blipFill>
        <p:spPr bwMode="auto">
          <a:xfrm>
            <a:off x="5774500" y="714356"/>
            <a:ext cx="2019396" cy="6143648"/>
          </a:xfrm>
          <a:prstGeom prst="rect">
            <a:avLst/>
          </a:prstGeom>
          <a:noFill/>
          <a:ln w="9525">
            <a:noFill/>
            <a:miter lim="800000"/>
            <a:headEnd/>
            <a:tailEnd/>
          </a:ln>
        </p:spPr>
      </p:pic>
      <p:cxnSp>
        <p:nvCxnSpPr>
          <p:cNvPr id="63" name="Straight Connector 9"/>
          <p:cNvCxnSpPr/>
          <p:nvPr/>
        </p:nvCxnSpPr>
        <p:spPr>
          <a:xfrm flipV="1">
            <a:off x="1681990" y="714356"/>
            <a:ext cx="4357718" cy="342902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11"/>
          <p:cNvCxnSpPr/>
          <p:nvPr/>
        </p:nvCxnSpPr>
        <p:spPr>
          <a:xfrm rot="10800000" flipV="1">
            <a:off x="1753428" y="6357958"/>
            <a:ext cx="4357718" cy="21431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66" name="Picture 3"/>
          <p:cNvPicPr>
            <a:picLocks noChangeAspect="1" noChangeArrowheads="1"/>
          </p:cNvPicPr>
          <p:nvPr/>
        </p:nvPicPr>
        <p:blipFill>
          <a:blip r:embed="rId5" cstate="print"/>
          <a:srcRect t="20537" r="85933" b="49942"/>
          <a:stretch>
            <a:fillRect/>
          </a:stretch>
        </p:blipFill>
        <p:spPr bwMode="auto">
          <a:xfrm>
            <a:off x="5826468" y="3114655"/>
            <a:ext cx="1967427" cy="2303867"/>
          </a:xfrm>
          <a:prstGeom prst="rect">
            <a:avLst/>
          </a:prstGeom>
          <a:noFill/>
          <a:ln w="9525">
            <a:noFill/>
            <a:miter lim="800000"/>
            <a:headEnd/>
            <a:tailEnd/>
          </a:ln>
        </p:spPr>
      </p:pic>
      <p:sp>
        <p:nvSpPr>
          <p:cNvPr id="67" name="Rectangle 7"/>
          <p:cNvSpPr/>
          <p:nvPr/>
        </p:nvSpPr>
        <p:spPr>
          <a:xfrm>
            <a:off x="5825394" y="714356"/>
            <a:ext cx="1974852" cy="6143644"/>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68" name="Picture 3"/>
          <p:cNvPicPr>
            <a:picLocks noChangeAspect="1" noChangeArrowheads="1"/>
          </p:cNvPicPr>
          <p:nvPr/>
        </p:nvPicPr>
        <p:blipFill>
          <a:blip r:embed="rId5" cstate="print"/>
          <a:srcRect l="331" t="20537" r="85933" b="59282"/>
          <a:stretch>
            <a:fillRect/>
          </a:stretch>
        </p:blipFill>
        <p:spPr bwMode="auto">
          <a:xfrm>
            <a:off x="582180" y="5611835"/>
            <a:ext cx="1082008" cy="960437"/>
          </a:xfrm>
          <a:prstGeom prst="rect">
            <a:avLst/>
          </a:prstGeom>
          <a:noFill/>
          <a:ln w="9525">
            <a:noFill/>
            <a:miter lim="800000"/>
            <a:headEnd/>
            <a:tailEnd/>
          </a:ln>
        </p:spPr>
      </p:pic>
      <p:sp>
        <p:nvSpPr>
          <p:cNvPr id="69" name="Rectangle 6"/>
          <p:cNvSpPr/>
          <p:nvPr/>
        </p:nvSpPr>
        <p:spPr>
          <a:xfrm>
            <a:off x="570740" y="4171972"/>
            <a:ext cx="1111250" cy="2400300"/>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71" name="Picture 3"/>
          <p:cNvPicPr>
            <a:picLocks noChangeAspect="1" noChangeArrowheads="1"/>
          </p:cNvPicPr>
          <p:nvPr/>
        </p:nvPicPr>
        <p:blipFill>
          <a:blip r:embed="rId6" cstate="print"/>
          <a:srcRect l="438" t="17587" r="86494" b="51073"/>
          <a:stretch>
            <a:fillRect/>
          </a:stretch>
        </p:blipFill>
        <p:spPr bwMode="auto">
          <a:xfrm>
            <a:off x="5886116" y="906340"/>
            <a:ext cx="1739704" cy="2326752"/>
          </a:xfrm>
          <a:prstGeom prst="rect">
            <a:avLst/>
          </a:prstGeom>
          <a:noFill/>
          <a:ln w="9525">
            <a:noFill/>
            <a:miter lim="800000"/>
            <a:headEnd/>
            <a:tailEnd/>
          </a:ln>
        </p:spPr>
      </p:pic>
      <p:pic>
        <p:nvPicPr>
          <p:cNvPr id="74" name="Picture 3"/>
          <p:cNvPicPr>
            <a:picLocks noChangeAspect="1" noChangeArrowheads="1"/>
          </p:cNvPicPr>
          <p:nvPr/>
        </p:nvPicPr>
        <p:blipFill>
          <a:blip r:embed="rId6" cstate="print"/>
          <a:srcRect l="438" t="17587" r="86494" b="51073"/>
          <a:stretch>
            <a:fillRect/>
          </a:stretch>
        </p:blipFill>
        <p:spPr bwMode="auto">
          <a:xfrm>
            <a:off x="615190" y="4216422"/>
            <a:ext cx="828755" cy="1200150"/>
          </a:xfrm>
          <a:prstGeom prst="rect">
            <a:avLst/>
          </a:prstGeom>
          <a:noFill/>
          <a:ln w="9525">
            <a:noFill/>
            <a:miter lim="800000"/>
            <a:headEnd/>
            <a:tailEnd/>
          </a:ln>
        </p:spPr>
      </p:pic>
      <p:sp>
        <p:nvSpPr>
          <p:cNvPr id="80" name="Content Placeholder 2"/>
          <p:cNvSpPr txBox="1">
            <a:spLocks/>
          </p:cNvSpPr>
          <p:nvPr/>
        </p:nvSpPr>
        <p:spPr bwMode="auto">
          <a:xfrm>
            <a:off x="3253626" y="3357562"/>
            <a:ext cx="2428892" cy="1071570"/>
          </a:xfrm>
          <a:prstGeom prst="rect">
            <a:avLst/>
          </a:prstGeom>
          <a:solidFill>
            <a:srgbClr val="B0E1A3"/>
          </a:solidFill>
          <a:ln w="9525">
            <a:noFill/>
            <a:miter lim="800000"/>
            <a:headEnd/>
            <a:tailEnd/>
          </a:ln>
          <a:effectLst>
            <a:outerShdw blurRad="50800" dist="38100" dir="10800000" algn="r" rotWithShape="0">
              <a:prstClr val="black">
                <a:alpha val="40000"/>
              </a:prstClr>
            </a:outerShdw>
          </a:effectLst>
        </p:spPr>
        <p:txBody>
          <a:bodyPr vert="horz" wrap="square" lIns="91440" tIns="45720" rIns="91440" bIns="45720" numCol="1" anchor="t" anchorCtr="0" compatLnSpc="1">
            <a:prstTxWarp prst="textNoShape">
              <a:avLst/>
            </a:prstTxWarp>
            <a:normAutofit fontScale="62500" lnSpcReduction="20000"/>
          </a:bodyPr>
          <a:lstStyle/>
          <a:p>
            <a:pPr marL="342900" marR="0" lvl="0" indent="-342900" algn="l" defTabSz="914400" rtl="0" eaLnBrk="1" fontAlgn="base" latinLnBrk="0" hangingPunct="1">
              <a:lnSpc>
                <a:spcPct val="120000"/>
              </a:lnSpc>
              <a:spcBef>
                <a:spcPct val="20000"/>
              </a:spcBef>
              <a:spcAft>
                <a:spcPct val="0"/>
              </a:spcAft>
              <a:buClrTx/>
              <a:buSzTx/>
              <a:buFont typeface="Wingdings" pitchFamily="2" charset="2"/>
              <a:buChar char="n"/>
              <a:tabLst/>
              <a:defRPr/>
            </a:pPr>
            <a:r>
              <a:rPr kumimoji="0" lang="zh-CN" altLang="en-US" sz="2000" b="1" i="0" u="none" strike="noStrike" kern="0" cap="none" spc="0" normalizeH="0" baseline="0" noProof="0" dirty="0" smtClean="0">
                <a:ln>
                  <a:noFill/>
                </a:ln>
                <a:solidFill>
                  <a:srgbClr val="FF0000"/>
                </a:solidFill>
                <a:effectLst/>
                <a:uLnTx/>
                <a:uFillTx/>
                <a:latin typeface="+mn-lt"/>
                <a:ea typeface="+mn-ea"/>
                <a:cs typeface="+mn-cs"/>
              </a:rPr>
              <a:t>数据可与产品、项目、流程、总线、学科进行关联。</a:t>
            </a:r>
            <a:endParaRPr kumimoji="0" lang="en-US" altLang="zh-CN" sz="2000" b="1" i="0" u="none" strike="noStrike" kern="0" cap="none" spc="0" normalizeH="0" baseline="0" noProof="0" dirty="0" smtClean="0">
              <a:ln>
                <a:noFill/>
              </a:ln>
              <a:solidFill>
                <a:srgbClr val="FF0000"/>
              </a:solidFill>
              <a:effectLst/>
              <a:uLnTx/>
              <a:uFillTx/>
              <a:latin typeface="+mn-lt"/>
              <a:ea typeface="+mn-ea"/>
              <a:cs typeface="+mn-cs"/>
            </a:endParaRPr>
          </a:p>
          <a:p>
            <a:pPr marL="342900" marR="0" lvl="0" indent="-342900" algn="l" defTabSz="914400" rtl="0" eaLnBrk="1" fontAlgn="base" latinLnBrk="0" hangingPunct="1">
              <a:lnSpc>
                <a:spcPct val="120000"/>
              </a:lnSpc>
              <a:spcBef>
                <a:spcPct val="20000"/>
              </a:spcBef>
              <a:spcAft>
                <a:spcPct val="0"/>
              </a:spcAft>
              <a:buClrTx/>
              <a:buSzTx/>
              <a:buFont typeface="Wingdings" pitchFamily="2" charset="2"/>
              <a:buChar char="n"/>
              <a:tabLst/>
              <a:defRPr/>
            </a:pPr>
            <a:r>
              <a:rPr kumimoji="0" lang="zh-CN" altLang="en-US" sz="2000" b="1" i="0" u="none" strike="noStrike" kern="0" cap="none" spc="0" normalizeH="0" baseline="0" noProof="0" dirty="0" smtClean="0">
                <a:ln>
                  <a:noFill/>
                </a:ln>
                <a:solidFill>
                  <a:srgbClr val="FF0000"/>
                </a:solidFill>
                <a:effectLst/>
                <a:uLnTx/>
                <a:uFillTx/>
                <a:latin typeface="+mn-lt"/>
                <a:ea typeface="+mn-ea"/>
                <a:cs typeface="+mn-cs"/>
              </a:rPr>
              <a:t>可按学科、总线等进行分类查询</a:t>
            </a:r>
            <a:endParaRPr kumimoji="0" lang="en-US" altLang="zh-CN" sz="2000" b="1" i="0" u="none" strike="noStrike" kern="0" cap="none" spc="0" normalizeH="0" baseline="0" noProof="0" dirty="0" smtClean="0">
              <a:ln>
                <a:noFill/>
              </a:ln>
              <a:solidFill>
                <a:srgbClr val="FF0000"/>
              </a:solidFill>
              <a:effectLst/>
              <a:uLnTx/>
              <a:uFillTx/>
              <a:latin typeface="+mn-lt"/>
              <a:ea typeface="+mn-ea"/>
              <a:cs typeface="+mn-cs"/>
            </a:endParaRPr>
          </a:p>
        </p:txBody>
      </p:sp>
    </p:spTree>
    <p:extLst>
      <p:ext uri="{BB962C8B-B14F-4D97-AF65-F5344CB8AC3E}">
        <p14:creationId xmlns:p14="http://schemas.microsoft.com/office/powerpoint/2010/main" val="4089056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1000" fill="hold"/>
                                        <p:tgtEl>
                                          <p:spTgt spid="69"/>
                                        </p:tgtEl>
                                        <p:attrNameLst>
                                          <p:attrName>ppt_x</p:attrName>
                                        </p:attrNameLst>
                                      </p:cBhvr>
                                      <p:tavLst>
                                        <p:tav tm="0">
                                          <p:val>
                                            <p:strVal val="#ppt_x-.2"/>
                                          </p:val>
                                        </p:tav>
                                        <p:tav tm="100000">
                                          <p:val>
                                            <p:strVal val="#ppt_x"/>
                                          </p:val>
                                        </p:tav>
                                      </p:tavLst>
                                    </p:anim>
                                    <p:anim calcmode="lin" valueType="num">
                                      <p:cBhvr>
                                        <p:cTn id="8" dur="1000" fill="hold"/>
                                        <p:tgtEl>
                                          <p:spTgt spid="69"/>
                                        </p:tgtEl>
                                        <p:attrNameLst>
                                          <p:attrName>ppt_y</p:attrName>
                                        </p:attrNameLst>
                                      </p:cBhvr>
                                      <p:tavLst>
                                        <p:tav tm="0">
                                          <p:val>
                                            <p:strVal val="#ppt_y"/>
                                          </p:val>
                                        </p:tav>
                                        <p:tav tm="100000">
                                          <p:val>
                                            <p:strVal val="#ppt_y"/>
                                          </p:val>
                                        </p:tav>
                                      </p:tavLst>
                                    </p:anim>
                                    <p:animEffect transition="in" filter="wipe(right)" prLst="gradientSize: 0.1">
                                      <p:cBhvr>
                                        <p:cTn id="9" dur="1000"/>
                                        <p:tgtEl>
                                          <p:spTgt spid="69"/>
                                        </p:tgtEl>
                                      </p:cBhvr>
                                    </p:animEffect>
                                  </p:childTnLst>
                                </p:cTn>
                              </p:par>
                              <p:par>
                                <p:cTn id="10" presetID="29" presetClass="entr" presetSubtype="0" fill="hold" nodeType="withEffect">
                                  <p:stCondLst>
                                    <p:cond delay="0"/>
                                  </p:stCondLst>
                                  <p:childTnLst>
                                    <p:set>
                                      <p:cBhvr>
                                        <p:cTn id="11" dur="1" fill="hold">
                                          <p:stCondLst>
                                            <p:cond delay="0"/>
                                          </p:stCondLst>
                                        </p:cTn>
                                        <p:tgtEl>
                                          <p:spTgt spid="65"/>
                                        </p:tgtEl>
                                        <p:attrNameLst>
                                          <p:attrName>style.visibility</p:attrName>
                                        </p:attrNameLst>
                                      </p:cBhvr>
                                      <p:to>
                                        <p:strVal val="visible"/>
                                      </p:to>
                                    </p:set>
                                    <p:anim calcmode="lin" valueType="num">
                                      <p:cBhvr>
                                        <p:cTn id="12" dur="1000" fill="hold"/>
                                        <p:tgtEl>
                                          <p:spTgt spid="65"/>
                                        </p:tgtEl>
                                        <p:attrNameLst>
                                          <p:attrName>ppt_x</p:attrName>
                                        </p:attrNameLst>
                                      </p:cBhvr>
                                      <p:tavLst>
                                        <p:tav tm="0">
                                          <p:val>
                                            <p:strVal val="#ppt_x-.2"/>
                                          </p:val>
                                        </p:tav>
                                        <p:tav tm="100000">
                                          <p:val>
                                            <p:strVal val="#ppt_x"/>
                                          </p:val>
                                        </p:tav>
                                      </p:tavLst>
                                    </p:anim>
                                    <p:anim calcmode="lin" valueType="num">
                                      <p:cBhvr>
                                        <p:cTn id="13" dur="1000" fill="hold"/>
                                        <p:tgtEl>
                                          <p:spTgt spid="65"/>
                                        </p:tgtEl>
                                        <p:attrNameLst>
                                          <p:attrName>ppt_y</p:attrName>
                                        </p:attrNameLst>
                                      </p:cBhvr>
                                      <p:tavLst>
                                        <p:tav tm="0">
                                          <p:val>
                                            <p:strVal val="#ppt_y"/>
                                          </p:val>
                                        </p:tav>
                                        <p:tav tm="100000">
                                          <p:val>
                                            <p:strVal val="#ppt_y"/>
                                          </p:val>
                                        </p:tav>
                                      </p:tavLst>
                                    </p:anim>
                                    <p:animEffect transition="in" filter="wipe(right)" prLst="gradientSize: 0.1">
                                      <p:cBhvr>
                                        <p:cTn id="14" dur="1000"/>
                                        <p:tgtEl>
                                          <p:spTgt spid="65"/>
                                        </p:tgtEl>
                                      </p:cBhvr>
                                    </p:animEffect>
                                  </p:childTnLst>
                                </p:cTn>
                              </p:par>
                              <p:par>
                                <p:cTn id="15" presetID="29"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anim calcmode="lin" valueType="num">
                                      <p:cBhvr>
                                        <p:cTn id="17" dur="1000" fill="hold"/>
                                        <p:tgtEl>
                                          <p:spTgt spid="63"/>
                                        </p:tgtEl>
                                        <p:attrNameLst>
                                          <p:attrName>ppt_x</p:attrName>
                                        </p:attrNameLst>
                                      </p:cBhvr>
                                      <p:tavLst>
                                        <p:tav tm="0">
                                          <p:val>
                                            <p:strVal val="#ppt_x-.2"/>
                                          </p:val>
                                        </p:tav>
                                        <p:tav tm="100000">
                                          <p:val>
                                            <p:strVal val="#ppt_x"/>
                                          </p:val>
                                        </p:tav>
                                      </p:tavLst>
                                    </p:anim>
                                    <p:anim calcmode="lin" valueType="num">
                                      <p:cBhvr>
                                        <p:cTn id="18" dur="1000" fill="hold"/>
                                        <p:tgtEl>
                                          <p:spTgt spid="63"/>
                                        </p:tgtEl>
                                        <p:attrNameLst>
                                          <p:attrName>ppt_y</p:attrName>
                                        </p:attrNameLst>
                                      </p:cBhvr>
                                      <p:tavLst>
                                        <p:tav tm="0">
                                          <p:val>
                                            <p:strVal val="#ppt_y"/>
                                          </p:val>
                                        </p:tav>
                                        <p:tav tm="100000">
                                          <p:val>
                                            <p:strVal val="#ppt_y"/>
                                          </p:val>
                                        </p:tav>
                                      </p:tavLst>
                                    </p:anim>
                                    <p:animEffect transition="in" filter="wipe(right)" prLst="gradientSize: 0.1">
                                      <p:cBhvr>
                                        <p:cTn id="19" dur="1000"/>
                                        <p:tgtEl>
                                          <p:spTgt spid="63"/>
                                        </p:tgtEl>
                                      </p:cBhvr>
                                    </p:animEffect>
                                  </p:childTnLst>
                                </p:cTn>
                              </p:par>
                              <p:par>
                                <p:cTn id="20" presetID="29" presetClass="entr" presetSubtype="0" fill="hold" grpId="0" nodeType="withEffect">
                                  <p:stCondLst>
                                    <p:cond delay="0"/>
                                  </p:stCondLst>
                                  <p:childTnLst>
                                    <p:set>
                                      <p:cBhvr>
                                        <p:cTn id="21" dur="1" fill="hold">
                                          <p:stCondLst>
                                            <p:cond delay="0"/>
                                          </p:stCondLst>
                                        </p:cTn>
                                        <p:tgtEl>
                                          <p:spTgt spid="80"/>
                                        </p:tgtEl>
                                        <p:attrNameLst>
                                          <p:attrName>style.visibility</p:attrName>
                                        </p:attrNameLst>
                                      </p:cBhvr>
                                      <p:to>
                                        <p:strVal val="visible"/>
                                      </p:to>
                                    </p:set>
                                    <p:anim calcmode="lin" valueType="num">
                                      <p:cBhvr>
                                        <p:cTn id="22" dur="1000" fill="hold"/>
                                        <p:tgtEl>
                                          <p:spTgt spid="80"/>
                                        </p:tgtEl>
                                        <p:attrNameLst>
                                          <p:attrName>ppt_x</p:attrName>
                                        </p:attrNameLst>
                                      </p:cBhvr>
                                      <p:tavLst>
                                        <p:tav tm="0">
                                          <p:val>
                                            <p:strVal val="#ppt_x-.2"/>
                                          </p:val>
                                        </p:tav>
                                        <p:tav tm="100000">
                                          <p:val>
                                            <p:strVal val="#ppt_x"/>
                                          </p:val>
                                        </p:tav>
                                      </p:tavLst>
                                    </p:anim>
                                    <p:anim calcmode="lin" valueType="num">
                                      <p:cBhvr>
                                        <p:cTn id="23" dur="1000" fill="hold"/>
                                        <p:tgtEl>
                                          <p:spTgt spid="80"/>
                                        </p:tgtEl>
                                        <p:attrNameLst>
                                          <p:attrName>ppt_y</p:attrName>
                                        </p:attrNameLst>
                                      </p:cBhvr>
                                      <p:tavLst>
                                        <p:tav tm="0">
                                          <p:val>
                                            <p:strVal val="#ppt_y"/>
                                          </p:val>
                                        </p:tav>
                                        <p:tav tm="100000">
                                          <p:val>
                                            <p:strVal val="#ppt_y"/>
                                          </p:val>
                                        </p:tav>
                                      </p:tavLst>
                                    </p:anim>
                                    <p:animEffect transition="in" filter="wipe(right)" prLst="gradientSize: 0.1">
                                      <p:cBhvr>
                                        <p:cTn id="24" dur="1000"/>
                                        <p:tgtEl>
                                          <p:spTgt spid="80"/>
                                        </p:tgtEl>
                                      </p:cBhvr>
                                    </p:animEffect>
                                  </p:childTnLst>
                                </p:cTn>
                              </p:par>
                              <p:par>
                                <p:cTn id="25" presetID="29"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anim calcmode="lin" valueType="num">
                                      <p:cBhvr>
                                        <p:cTn id="27" dur="1000" fill="hold"/>
                                        <p:tgtEl>
                                          <p:spTgt spid="62"/>
                                        </p:tgtEl>
                                        <p:attrNameLst>
                                          <p:attrName>ppt_x</p:attrName>
                                        </p:attrNameLst>
                                      </p:cBhvr>
                                      <p:tavLst>
                                        <p:tav tm="0">
                                          <p:val>
                                            <p:strVal val="#ppt_x-.2"/>
                                          </p:val>
                                        </p:tav>
                                        <p:tav tm="100000">
                                          <p:val>
                                            <p:strVal val="#ppt_x"/>
                                          </p:val>
                                        </p:tav>
                                      </p:tavLst>
                                    </p:anim>
                                    <p:anim calcmode="lin" valueType="num">
                                      <p:cBhvr>
                                        <p:cTn id="28" dur="1000" fill="hold"/>
                                        <p:tgtEl>
                                          <p:spTgt spid="62"/>
                                        </p:tgtEl>
                                        <p:attrNameLst>
                                          <p:attrName>ppt_y</p:attrName>
                                        </p:attrNameLst>
                                      </p:cBhvr>
                                      <p:tavLst>
                                        <p:tav tm="0">
                                          <p:val>
                                            <p:strVal val="#ppt_y"/>
                                          </p:val>
                                        </p:tav>
                                        <p:tav tm="100000">
                                          <p:val>
                                            <p:strVal val="#ppt_y"/>
                                          </p:val>
                                        </p:tav>
                                      </p:tavLst>
                                    </p:anim>
                                    <p:animEffect transition="in" filter="wipe(right)" prLst="gradientSize: 0.1">
                                      <p:cBhvr>
                                        <p:cTn id="29" dur="1000"/>
                                        <p:tgtEl>
                                          <p:spTgt spid="62"/>
                                        </p:tgtEl>
                                      </p:cBhvr>
                                    </p:animEffect>
                                  </p:childTnLst>
                                </p:cTn>
                              </p:par>
                              <p:par>
                                <p:cTn id="30" presetID="29" presetClass="entr" presetSubtype="0" fill="hold" nodeType="withEffect">
                                  <p:stCondLst>
                                    <p:cond delay="0"/>
                                  </p:stCondLst>
                                  <p:childTnLst>
                                    <p:set>
                                      <p:cBhvr>
                                        <p:cTn id="31" dur="1" fill="hold">
                                          <p:stCondLst>
                                            <p:cond delay="0"/>
                                          </p:stCondLst>
                                        </p:cTn>
                                        <p:tgtEl>
                                          <p:spTgt spid="66"/>
                                        </p:tgtEl>
                                        <p:attrNameLst>
                                          <p:attrName>style.visibility</p:attrName>
                                        </p:attrNameLst>
                                      </p:cBhvr>
                                      <p:to>
                                        <p:strVal val="visible"/>
                                      </p:to>
                                    </p:set>
                                    <p:anim calcmode="lin" valueType="num">
                                      <p:cBhvr>
                                        <p:cTn id="32" dur="1000" fill="hold"/>
                                        <p:tgtEl>
                                          <p:spTgt spid="66"/>
                                        </p:tgtEl>
                                        <p:attrNameLst>
                                          <p:attrName>ppt_x</p:attrName>
                                        </p:attrNameLst>
                                      </p:cBhvr>
                                      <p:tavLst>
                                        <p:tav tm="0">
                                          <p:val>
                                            <p:strVal val="#ppt_x-.2"/>
                                          </p:val>
                                        </p:tav>
                                        <p:tav tm="100000">
                                          <p:val>
                                            <p:strVal val="#ppt_x"/>
                                          </p:val>
                                        </p:tav>
                                      </p:tavLst>
                                    </p:anim>
                                    <p:anim calcmode="lin" valueType="num">
                                      <p:cBhvr>
                                        <p:cTn id="33" dur="1000" fill="hold"/>
                                        <p:tgtEl>
                                          <p:spTgt spid="66"/>
                                        </p:tgtEl>
                                        <p:attrNameLst>
                                          <p:attrName>ppt_y</p:attrName>
                                        </p:attrNameLst>
                                      </p:cBhvr>
                                      <p:tavLst>
                                        <p:tav tm="0">
                                          <p:val>
                                            <p:strVal val="#ppt_y"/>
                                          </p:val>
                                        </p:tav>
                                        <p:tav tm="100000">
                                          <p:val>
                                            <p:strVal val="#ppt_y"/>
                                          </p:val>
                                        </p:tav>
                                      </p:tavLst>
                                    </p:anim>
                                    <p:animEffect transition="in" filter="wipe(right)" prLst="gradientSize: 0.1">
                                      <p:cBhvr>
                                        <p:cTn id="34" dur="1000"/>
                                        <p:tgtEl>
                                          <p:spTgt spid="66"/>
                                        </p:tgtEl>
                                      </p:cBhvr>
                                    </p:animEffect>
                                  </p:childTnLst>
                                </p:cTn>
                              </p:par>
                              <p:par>
                                <p:cTn id="35" presetID="29"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anim calcmode="lin" valueType="num">
                                      <p:cBhvr>
                                        <p:cTn id="37" dur="1000" fill="hold"/>
                                        <p:tgtEl>
                                          <p:spTgt spid="67"/>
                                        </p:tgtEl>
                                        <p:attrNameLst>
                                          <p:attrName>ppt_x</p:attrName>
                                        </p:attrNameLst>
                                      </p:cBhvr>
                                      <p:tavLst>
                                        <p:tav tm="0">
                                          <p:val>
                                            <p:strVal val="#ppt_x-.2"/>
                                          </p:val>
                                        </p:tav>
                                        <p:tav tm="100000">
                                          <p:val>
                                            <p:strVal val="#ppt_x"/>
                                          </p:val>
                                        </p:tav>
                                      </p:tavLst>
                                    </p:anim>
                                    <p:anim calcmode="lin" valueType="num">
                                      <p:cBhvr>
                                        <p:cTn id="38" dur="1000" fill="hold"/>
                                        <p:tgtEl>
                                          <p:spTgt spid="67"/>
                                        </p:tgtEl>
                                        <p:attrNameLst>
                                          <p:attrName>ppt_y</p:attrName>
                                        </p:attrNameLst>
                                      </p:cBhvr>
                                      <p:tavLst>
                                        <p:tav tm="0">
                                          <p:val>
                                            <p:strVal val="#ppt_y"/>
                                          </p:val>
                                        </p:tav>
                                        <p:tav tm="100000">
                                          <p:val>
                                            <p:strVal val="#ppt_y"/>
                                          </p:val>
                                        </p:tav>
                                      </p:tavLst>
                                    </p:anim>
                                    <p:animEffect transition="in" filter="wipe(right)" prLst="gradientSize: 0.1">
                                      <p:cBhvr>
                                        <p:cTn id="39" dur="1000"/>
                                        <p:tgtEl>
                                          <p:spTgt spid="67"/>
                                        </p:tgtEl>
                                      </p:cBhvr>
                                    </p:animEffect>
                                  </p:childTnLst>
                                </p:cTn>
                              </p:par>
                              <p:par>
                                <p:cTn id="40" presetID="29" presetClass="entr" presetSubtype="0" fill="hold" nodeType="withEffect">
                                  <p:stCondLst>
                                    <p:cond delay="0"/>
                                  </p:stCondLst>
                                  <p:childTnLst>
                                    <p:set>
                                      <p:cBhvr>
                                        <p:cTn id="41" dur="1" fill="hold">
                                          <p:stCondLst>
                                            <p:cond delay="0"/>
                                          </p:stCondLst>
                                        </p:cTn>
                                        <p:tgtEl>
                                          <p:spTgt spid="71"/>
                                        </p:tgtEl>
                                        <p:attrNameLst>
                                          <p:attrName>style.visibility</p:attrName>
                                        </p:attrNameLst>
                                      </p:cBhvr>
                                      <p:to>
                                        <p:strVal val="visible"/>
                                      </p:to>
                                    </p:set>
                                    <p:anim calcmode="lin" valueType="num">
                                      <p:cBhvr>
                                        <p:cTn id="42" dur="1000" fill="hold"/>
                                        <p:tgtEl>
                                          <p:spTgt spid="71"/>
                                        </p:tgtEl>
                                        <p:attrNameLst>
                                          <p:attrName>ppt_x</p:attrName>
                                        </p:attrNameLst>
                                      </p:cBhvr>
                                      <p:tavLst>
                                        <p:tav tm="0">
                                          <p:val>
                                            <p:strVal val="#ppt_x-.2"/>
                                          </p:val>
                                        </p:tav>
                                        <p:tav tm="100000">
                                          <p:val>
                                            <p:strVal val="#ppt_x"/>
                                          </p:val>
                                        </p:tav>
                                      </p:tavLst>
                                    </p:anim>
                                    <p:anim calcmode="lin" valueType="num">
                                      <p:cBhvr>
                                        <p:cTn id="43" dur="1000" fill="hold"/>
                                        <p:tgtEl>
                                          <p:spTgt spid="71"/>
                                        </p:tgtEl>
                                        <p:attrNameLst>
                                          <p:attrName>ppt_y</p:attrName>
                                        </p:attrNameLst>
                                      </p:cBhvr>
                                      <p:tavLst>
                                        <p:tav tm="0">
                                          <p:val>
                                            <p:strVal val="#ppt_y"/>
                                          </p:val>
                                        </p:tav>
                                        <p:tav tm="100000">
                                          <p:val>
                                            <p:strVal val="#ppt_y"/>
                                          </p:val>
                                        </p:tav>
                                      </p:tavLst>
                                    </p:anim>
                                    <p:animEffect transition="in" filter="wipe(right)" prLst="gradientSize: 0.1">
                                      <p:cBhvr>
                                        <p:cTn id="44"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9" grpId="0" animBg="1"/>
      <p:bldP spid="8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txBox="1">
            <a:spLocks/>
          </p:cNvSpPr>
          <p:nvPr/>
        </p:nvSpPr>
        <p:spPr>
          <a:xfrm>
            <a:off x="79390" y="149207"/>
            <a:ext cx="6707188" cy="850901"/>
          </a:xfrm>
          <a:prstGeom prst="rect">
            <a:avLst/>
          </a:prstGeom>
        </p:spPr>
        <p:txBody>
          <a:bodyPr/>
          <a:lstStyle/>
          <a:p>
            <a:pPr eaLnBrk="0" fontAlgn="auto" hangingPunct="0">
              <a:spcBef>
                <a:spcPts val="0"/>
              </a:spcBef>
              <a:spcAft>
                <a:spcPts val="0"/>
              </a:spcAft>
            </a:pPr>
            <a:r>
              <a:rPr lang="zh-CN" altLang="en-US" sz="2500" kern="0" dirty="0">
                <a:solidFill>
                  <a:srgbClr val="000000"/>
                </a:solidFill>
                <a:latin typeface="Arial"/>
                <a:ea typeface="黑体"/>
              </a:rPr>
              <a:t>研发</a:t>
            </a:r>
            <a:r>
              <a:rPr lang="zh-CN" altLang="en-US" sz="2500" kern="0" dirty="0" smtClean="0">
                <a:solidFill>
                  <a:srgbClr val="000000"/>
                </a:solidFill>
                <a:latin typeface="Arial"/>
                <a:ea typeface="黑体"/>
              </a:rPr>
              <a:t>过程</a:t>
            </a:r>
            <a:r>
              <a:rPr lang="zh-CN" altLang="en-US" sz="2800" dirty="0" smtClean="0"/>
              <a:t>数据</a:t>
            </a:r>
            <a:endParaRPr lang="zh-CN" altLang="en-US" sz="2500" kern="0" dirty="0">
              <a:solidFill>
                <a:srgbClr val="000000"/>
              </a:solidFill>
              <a:latin typeface="Arial"/>
              <a:ea typeface="黑体"/>
            </a:endParaRPr>
          </a:p>
        </p:txBody>
      </p:sp>
      <p:pic>
        <p:nvPicPr>
          <p:cNvPr id="35" name="Picture 2"/>
          <p:cNvPicPr>
            <a:picLocks noChangeAspect="1" noChangeArrowheads="1"/>
          </p:cNvPicPr>
          <p:nvPr/>
        </p:nvPicPr>
        <p:blipFill>
          <a:blip r:embed="rId2" cstate="print"/>
          <a:srcRect/>
          <a:stretch>
            <a:fillRect/>
          </a:stretch>
        </p:blipFill>
        <p:spPr bwMode="auto">
          <a:xfrm>
            <a:off x="4214810" y="2000240"/>
            <a:ext cx="2357454" cy="1253635"/>
          </a:xfrm>
          <a:prstGeom prst="rect">
            <a:avLst/>
          </a:prstGeom>
          <a:noFill/>
          <a:ln w="9525">
            <a:noFill/>
            <a:miter lim="800000"/>
            <a:headEnd/>
            <a:tailEnd/>
          </a:ln>
        </p:spPr>
      </p:pic>
      <p:pic>
        <p:nvPicPr>
          <p:cNvPr id="36" name="图片 36"/>
          <p:cNvPicPr>
            <a:picLocks noChangeAspect="1" noChangeArrowheads="1"/>
          </p:cNvPicPr>
          <p:nvPr/>
        </p:nvPicPr>
        <p:blipFill>
          <a:blip r:embed="rId3" cstate="print"/>
          <a:srcRect/>
          <a:stretch>
            <a:fillRect/>
          </a:stretch>
        </p:blipFill>
        <p:spPr bwMode="auto">
          <a:xfrm>
            <a:off x="4214810" y="3665312"/>
            <a:ext cx="2333610" cy="1192448"/>
          </a:xfrm>
          <a:prstGeom prst="rect">
            <a:avLst/>
          </a:prstGeom>
          <a:noFill/>
          <a:ln w="9525">
            <a:noFill/>
            <a:miter lim="800000"/>
            <a:headEnd/>
            <a:tailEnd/>
          </a:ln>
        </p:spPr>
      </p:pic>
      <p:pic>
        <p:nvPicPr>
          <p:cNvPr id="37" name="图片 56"/>
          <p:cNvPicPr>
            <a:picLocks noChangeAspect="1" noChangeArrowheads="1"/>
          </p:cNvPicPr>
          <p:nvPr/>
        </p:nvPicPr>
        <p:blipFill>
          <a:blip r:embed="rId4" cstate="print"/>
          <a:srcRect/>
          <a:stretch>
            <a:fillRect/>
          </a:stretch>
        </p:blipFill>
        <p:spPr bwMode="auto">
          <a:xfrm>
            <a:off x="4286248" y="5422396"/>
            <a:ext cx="2357454" cy="1149876"/>
          </a:xfrm>
          <a:prstGeom prst="rect">
            <a:avLst/>
          </a:prstGeom>
          <a:noFill/>
          <a:ln w="9525">
            <a:noFill/>
            <a:miter lim="800000"/>
            <a:headEnd/>
            <a:tailEnd/>
          </a:ln>
        </p:spPr>
      </p:pic>
      <p:sp>
        <p:nvSpPr>
          <p:cNvPr id="39" name="AutoShape 33"/>
          <p:cNvSpPr>
            <a:spLocks noChangeArrowheads="1"/>
          </p:cNvSpPr>
          <p:nvPr/>
        </p:nvSpPr>
        <p:spPr bwMode="gray">
          <a:xfrm rot="5400000">
            <a:off x="5102290" y="3120350"/>
            <a:ext cx="511056" cy="428628"/>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00FFFF">
                  <a:gamma/>
                  <a:shade val="46275"/>
                  <a:invGamma/>
                </a:srgbClr>
              </a:gs>
              <a:gs pos="100000">
                <a:srgbClr val="00FFFF">
                  <a:alpha val="56000"/>
                </a:srgbClr>
              </a:gs>
            </a:gsLst>
            <a:lin ang="5400000" scaled="1"/>
          </a:gradFill>
          <a:ln w="28575" algn="ctr">
            <a:solidFill>
              <a:srgbClr val="F8F8F8"/>
            </a:solidFill>
            <a:miter lim="800000"/>
            <a:headEnd/>
            <a:tailEnd/>
          </a:ln>
          <a:effectLst>
            <a:outerShdw dist="107763" dir="2700000" algn="ctr" rotWithShape="0">
              <a:srgbClr val="000000">
                <a:alpha val="50000"/>
              </a:srgbClr>
            </a:outerShdw>
          </a:effectLst>
        </p:spPr>
        <p:txBody>
          <a:bodyPr wrap="none" anchor="ctr"/>
          <a:lstStyle/>
          <a:p>
            <a:pPr fontAlgn="auto">
              <a:spcBef>
                <a:spcPts val="0"/>
              </a:spcBef>
              <a:spcAft>
                <a:spcPts val="0"/>
              </a:spcAft>
            </a:pPr>
            <a:endParaRPr lang="zh-CN" altLang="en-US">
              <a:solidFill>
                <a:srgbClr val="000000"/>
              </a:solidFill>
              <a:latin typeface="Arial"/>
              <a:ea typeface="黑体"/>
            </a:endParaRPr>
          </a:p>
        </p:txBody>
      </p:sp>
      <p:sp>
        <p:nvSpPr>
          <p:cNvPr id="40" name="AutoShape 33"/>
          <p:cNvSpPr>
            <a:spLocks noChangeArrowheads="1"/>
          </p:cNvSpPr>
          <p:nvPr/>
        </p:nvSpPr>
        <p:spPr bwMode="gray">
          <a:xfrm rot="5400000">
            <a:off x="5102290" y="4816546"/>
            <a:ext cx="511056" cy="428628"/>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00FFFF">
                  <a:gamma/>
                  <a:shade val="46275"/>
                  <a:invGamma/>
                </a:srgbClr>
              </a:gs>
              <a:gs pos="100000">
                <a:srgbClr val="00FFFF">
                  <a:alpha val="56000"/>
                </a:srgbClr>
              </a:gs>
            </a:gsLst>
            <a:lin ang="5400000" scaled="1"/>
          </a:gradFill>
          <a:ln w="28575" algn="ctr">
            <a:solidFill>
              <a:srgbClr val="F8F8F8"/>
            </a:solidFill>
            <a:miter lim="800000"/>
            <a:headEnd/>
            <a:tailEnd/>
          </a:ln>
          <a:effectLst>
            <a:outerShdw dist="107763" dir="2700000" algn="ctr" rotWithShape="0">
              <a:srgbClr val="000000">
                <a:alpha val="50000"/>
              </a:srgbClr>
            </a:outerShdw>
          </a:effectLst>
        </p:spPr>
        <p:txBody>
          <a:bodyPr wrap="none" anchor="ctr"/>
          <a:lstStyle/>
          <a:p>
            <a:pPr fontAlgn="auto">
              <a:spcBef>
                <a:spcPts val="0"/>
              </a:spcBef>
              <a:spcAft>
                <a:spcPts val="0"/>
              </a:spcAft>
            </a:pPr>
            <a:endParaRPr lang="zh-CN" altLang="en-US">
              <a:solidFill>
                <a:srgbClr val="000000"/>
              </a:solidFill>
              <a:latin typeface="Arial"/>
              <a:ea typeface="黑体"/>
            </a:endParaRPr>
          </a:p>
        </p:txBody>
      </p:sp>
      <p:pic>
        <p:nvPicPr>
          <p:cNvPr id="149508" name="Picture 4" descr="snap"/>
          <p:cNvPicPr>
            <a:picLocks noChangeAspect="1" noChangeArrowheads="1"/>
          </p:cNvPicPr>
          <p:nvPr/>
        </p:nvPicPr>
        <p:blipFill>
          <a:blip r:embed="rId5" cstate="print"/>
          <a:srcRect/>
          <a:stretch>
            <a:fillRect/>
          </a:stretch>
        </p:blipFill>
        <p:spPr bwMode="auto">
          <a:xfrm>
            <a:off x="500034" y="2000240"/>
            <a:ext cx="2504982" cy="1419600"/>
          </a:xfrm>
          <a:prstGeom prst="rect">
            <a:avLst/>
          </a:prstGeom>
          <a:noFill/>
          <a:ln w="9525">
            <a:noFill/>
            <a:miter lim="800000"/>
            <a:headEnd/>
            <a:tailEnd/>
          </a:ln>
        </p:spPr>
      </p:pic>
      <p:sp>
        <p:nvSpPr>
          <p:cNvPr id="43" name="AutoShape 14"/>
          <p:cNvSpPr>
            <a:spLocks noChangeArrowheads="1"/>
          </p:cNvSpPr>
          <p:nvPr/>
        </p:nvSpPr>
        <p:spPr bwMode="gray">
          <a:xfrm>
            <a:off x="3071802" y="2500306"/>
            <a:ext cx="828675" cy="286442"/>
          </a:xfrm>
          <a:prstGeom prst="notchedRightArrow">
            <a:avLst>
              <a:gd name="adj1" fmla="val 50000"/>
              <a:gd name="adj2" fmla="val 57489"/>
            </a:avLst>
          </a:prstGeom>
          <a:gradFill rotWithShape="1">
            <a:gsLst>
              <a:gs pos="0">
                <a:schemeClr val="accent2">
                  <a:gamma/>
                  <a:shade val="76078"/>
                  <a:invGamma/>
                </a:schemeClr>
              </a:gs>
              <a:gs pos="100000">
                <a:schemeClr val="accent2">
                  <a:alpha val="56000"/>
                </a:schemeClr>
              </a:gs>
            </a:gsLst>
            <a:lin ang="5400000" scaled="1"/>
          </a:gradFill>
          <a:ln w="28575" algn="ctr">
            <a:solidFill>
              <a:srgbClr val="F8F8F8"/>
            </a:solidFill>
            <a:miter lim="800000"/>
            <a:headEnd/>
            <a:tailEnd/>
          </a:ln>
          <a:effectLst>
            <a:outerShdw dist="107763" dir="2700000" algn="ctr" rotWithShape="0">
              <a:srgbClr val="000000">
                <a:alpha val="50000"/>
              </a:srgbClr>
            </a:outerShdw>
          </a:effectLst>
        </p:spPr>
        <p:txBody>
          <a:bodyPr wrap="none" anchor="ctr"/>
          <a:lstStyle/>
          <a:p>
            <a:pPr fontAlgn="auto">
              <a:spcBef>
                <a:spcPts val="0"/>
              </a:spcBef>
              <a:spcAft>
                <a:spcPts val="0"/>
              </a:spcAft>
            </a:pPr>
            <a:endParaRPr lang="zh-CN" altLang="en-US">
              <a:solidFill>
                <a:srgbClr val="000000"/>
              </a:solidFill>
              <a:latin typeface="Arial"/>
              <a:ea typeface="黑体"/>
            </a:endParaRPr>
          </a:p>
        </p:txBody>
      </p:sp>
      <p:sp>
        <p:nvSpPr>
          <p:cNvPr id="44" name="圆柱形 43"/>
          <p:cNvSpPr>
            <a:spLocks noChangeArrowheads="1"/>
          </p:cNvSpPr>
          <p:nvPr/>
        </p:nvSpPr>
        <p:spPr bwMode="auto">
          <a:xfrm>
            <a:off x="7786688" y="1928802"/>
            <a:ext cx="1214437" cy="4500573"/>
          </a:xfrm>
          <a:prstGeom prst="can">
            <a:avLst>
              <a:gd name="adj" fmla="val 28997"/>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0" scaled="1"/>
            <a:tileRect/>
          </a:gradFill>
          <a:ln w="19050" algn="ctr">
            <a:solidFill>
              <a:schemeClr val="bg1"/>
            </a:solidFill>
            <a:round/>
            <a:headEnd/>
            <a:tailEnd/>
          </a:ln>
          <a:effectLst>
            <a:outerShdw dist="38100" dir="5400000" algn="t" rotWithShape="0">
              <a:srgbClr val="808080">
                <a:alpha val="31999"/>
              </a:srgbClr>
            </a:outerShdw>
          </a:effectLst>
        </p:spPr>
        <p:txBody>
          <a:bodyPr wrap="none" anchor="ctr"/>
          <a:lstStyle/>
          <a:p>
            <a:pPr algn="ctr" fontAlgn="auto">
              <a:spcBef>
                <a:spcPts val="0"/>
              </a:spcBef>
              <a:spcAft>
                <a:spcPts val="0"/>
              </a:spcAft>
              <a:defRPr/>
            </a:pPr>
            <a:r>
              <a:rPr lang="zh-CN" altLang="en-US" dirty="0">
                <a:solidFill>
                  <a:srgbClr val="FFFFFF"/>
                </a:solidFill>
                <a:latin typeface="Arial"/>
                <a:ea typeface="黑体"/>
              </a:rPr>
              <a:t>数</a:t>
            </a:r>
            <a:endParaRPr lang="en-US" altLang="zh-CN" dirty="0">
              <a:solidFill>
                <a:srgbClr val="FFFFFF"/>
              </a:solidFill>
              <a:latin typeface="Arial"/>
              <a:ea typeface="黑体"/>
            </a:endParaRPr>
          </a:p>
          <a:p>
            <a:pPr algn="ctr" fontAlgn="auto">
              <a:spcBef>
                <a:spcPts val="0"/>
              </a:spcBef>
              <a:spcAft>
                <a:spcPts val="0"/>
              </a:spcAft>
              <a:defRPr/>
            </a:pPr>
            <a:r>
              <a:rPr lang="zh-CN" altLang="en-US" dirty="0">
                <a:solidFill>
                  <a:srgbClr val="FFFFFF"/>
                </a:solidFill>
                <a:latin typeface="Arial"/>
                <a:ea typeface="黑体"/>
              </a:rPr>
              <a:t>据</a:t>
            </a:r>
            <a:endParaRPr lang="en-US" altLang="zh-CN" dirty="0">
              <a:solidFill>
                <a:srgbClr val="FFFFFF"/>
              </a:solidFill>
              <a:latin typeface="Arial"/>
              <a:ea typeface="黑体"/>
            </a:endParaRPr>
          </a:p>
          <a:p>
            <a:pPr algn="ctr" fontAlgn="auto">
              <a:spcBef>
                <a:spcPts val="0"/>
              </a:spcBef>
              <a:spcAft>
                <a:spcPts val="0"/>
              </a:spcAft>
              <a:defRPr/>
            </a:pPr>
            <a:r>
              <a:rPr lang="zh-CN" altLang="en-US" dirty="0">
                <a:solidFill>
                  <a:srgbClr val="FFFFFF"/>
                </a:solidFill>
                <a:latin typeface="Arial"/>
                <a:ea typeface="黑体"/>
              </a:rPr>
              <a:t>管</a:t>
            </a:r>
            <a:endParaRPr lang="en-US" altLang="zh-CN" dirty="0">
              <a:solidFill>
                <a:srgbClr val="FFFFFF"/>
              </a:solidFill>
              <a:latin typeface="Arial"/>
              <a:ea typeface="黑体"/>
            </a:endParaRPr>
          </a:p>
          <a:p>
            <a:pPr algn="ctr" fontAlgn="auto">
              <a:spcBef>
                <a:spcPts val="0"/>
              </a:spcBef>
              <a:spcAft>
                <a:spcPts val="0"/>
              </a:spcAft>
              <a:defRPr/>
            </a:pPr>
            <a:r>
              <a:rPr lang="zh-CN" altLang="en-US" dirty="0">
                <a:solidFill>
                  <a:srgbClr val="FFFFFF"/>
                </a:solidFill>
                <a:latin typeface="Arial"/>
                <a:ea typeface="黑体"/>
              </a:rPr>
              <a:t>理</a:t>
            </a:r>
            <a:endParaRPr lang="en-US" altLang="zh-CN" dirty="0">
              <a:solidFill>
                <a:srgbClr val="FFFFFF"/>
              </a:solidFill>
              <a:latin typeface="Arial"/>
              <a:ea typeface="黑体"/>
            </a:endParaRPr>
          </a:p>
          <a:p>
            <a:pPr algn="ctr" fontAlgn="auto">
              <a:spcBef>
                <a:spcPts val="0"/>
              </a:spcBef>
              <a:spcAft>
                <a:spcPts val="0"/>
              </a:spcAft>
              <a:defRPr/>
            </a:pPr>
            <a:endParaRPr lang="en-US" altLang="zh-CN" dirty="0">
              <a:solidFill>
                <a:srgbClr val="FFFFFF"/>
              </a:solidFill>
              <a:latin typeface="Arial"/>
              <a:ea typeface="黑体"/>
            </a:endParaRPr>
          </a:p>
          <a:p>
            <a:pPr algn="ctr" fontAlgn="auto">
              <a:spcBef>
                <a:spcPts val="0"/>
              </a:spcBef>
              <a:spcAft>
                <a:spcPts val="0"/>
              </a:spcAft>
              <a:defRPr/>
            </a:pPr>
            <a:endParaRPr lang="en-US" altLang="zh-CN" dirty="0">
              <a:solidFill>
                <a:srgbClr val="FFFFFF"/>
              </a:solidFill>
              <a:latin typeface="Arial"/>
              <a:ea typeface="黑体"/>
            </a:endParaRPr>
          </a:p>
          <a:p>
            <a:pPr algn="ctr" fontAlgn="auto">
              <a:spcBef>
                <a:spcPts val="0"/>
              </a:spcBef>
              <a:spcAft>
                <a:spcPts val="0"/>
              </a:spcAft>
              <a:defRPr/>
            </a:pPr>
            <a:endParaRPr lang="en-US" altLang="zh-CN" dirty="0">
              <a:solidFill>
                <a:srgbClr val="FFFFFF"/>
              </a:solidFill>
              <a:latin typeface="Arial"/>
              <a:ea typeface="黑体"/>
            </a:endParaRPr>
          </a:p>
          <a:p>
            <a:pPr algn="ctr" fontAlgn="auto">
              <a:spcBef>
                <a:spcPts val="0"/>
              </a:spcBef>
              <a:spcAft>
                <a:spcPts val="0"/>
              </a:spcAft>
              <a:defRPr/>
            </a:pPr>
            <a:endParaRPr lang="en-US" altLang="zh-CN" dirty="0">
              <a:solidFill>
                <a:srgbClr val="FFFFFF"/>
              </a:solidFill>
              <a:latin typeface="Arial"/>
              <a:ea typeface="黑体"/>
            </a:endParaRPr>
          </a:p>
          <a:p>
            <a:pPr algn="ctr" fontAlgn="auto">
              <a:spcBef>
                <a:spcPts val="0"/>
              </a:spcBef>
              <a:spcAft>
                <a:spcPts val="0"/>
              </a:spcAft>
              <a:defRPr/>
            </a:pPr>
            <a:endParaRPr lang="en-US" altLang="zh-CN" dirty="0">
              <a:solidFill>
                <a:srgbClr val="FFFFFF"/>
              </a:solidFill>
              <a:latin typeface="Arial"/>
              <a:ea typeface="黑体"/>
            </a:endParaRPr>
          </a:p>
          <a:p>
            <a:pPr algn="ctr" fontAlgn="auto">
              <a:spcBef>
                <a:spcPts val="0"/>
              </a:spcBef>
              <a:spcAft>
                <a:spcPts val="0"/>
              </a:spcAft>
              <a:defRPr/>
            </a:pPr>
            <a:endParaRPr lang="en-US" altLang="zh-CN" dirty="0">
              <a:solidFill>
                <a:srgbClr val="FFFFFF"/>
              </a:solidFill>
              <a:latin typeface="Arial"/>
              <a:ea typeface="黑体"/>
            </a:endParaRPr>
          </a:p>
          <a:p>
            <a:pPr algn="ctr" fontAlgn="auto">
              <a:spcBef>
                <a:spcPts val="0"/>
              </a:spcBef>
              <a:spcAft>
                <a:spcPts val="0"/>
              </a:spcAft>
              <a:defRPr/>
            </a:pPr>
            <a:endParaRPr lang="zh-CN" altLang="en-US" dirty="0">
              <a:solidFill>
                <a:srgbClr val="FFFFFF"/>
              </a:solidFill>
              <a:latin typeface="Arial"/>
              <a:ea typeface="黑体"/>
            </a:endParaRPr>
          </a:p>
        </p:txBody>
      </p:sp>
      <p:sp>
        <p:nvSpPr>
          <p:cNvPr id="45" name="圆柱形 44"/>
          <p:cNvSpPr>
            <a:spLocks noChangeArrowheads="1"/>
          </p:cNvSpPr>
          <p:nvPr/>
        </p:nvSpPr>
        <p:spPr bwMode="auto">
          <a:xfrm>
            <a:off x="7929586" y="4214816"/>
            <a:ext cx="919140" cy="2108571"/>
          </a:xfrm>
          <a:prstGeom prst="can">
            <a:avLst>
              <a:gd name="adj" fmla="val 24122"/>
            </a:avLst>
          </a:prstGeom>
          <a:gradFill flip="none" rotWithShape="1">
            <a:gsLst>
              <a:gs pos="0">
                <a:srgbClr val="CC6600">
                  <a:tint val="66000"/>
                  <a:satMod val="160000"/>
                </a:srgbClr>
              </a:gs>
              <a:gs pos="50000">
                <a:srgbClr val="CC6600">
                  <a:tint val="44500"/>
                  <a:satMod val="160000"/>
                </a:srgbClr>
              </a:gs>
              <a:gs pos="100000">
                <a:srgbClr val="CC6600">
                  <a:tint val="23500"/>
                  <a:satMod val="160000"/>
                </a:srgbClr>
              </a:gs>
            </a:gsLst>
            <a:lin ang="16200000" scaled="1"/>
            <a:tileRect/>
          </a:gradFill>
          <a:ln w="19050" algn="ctr">
            <a:solidFill>
              <a:schemeClr val="bg1"/>
            </a:solidFill>
            <a:round/>
            <a:headEnd/>
            <a:tailEnd/>
          </a:ln>
          <a:effectLst>
            <a:outerShdw dist="38100" dir="5400000" algn="t" rotWithShape="0">
              <a:srgbClr val="808080">
                <a:alpha val="31999"/>
              </a:srgbClr>
            </a:outerShdw>
          </a:effectLst>
        </p:spPr>
        <p:txBody>
          <a:bodyPr wrap="none" anchor="ctr"/>
          <a:lstStyle/>
          <a:p>
            <a:pPr algn="ctr" fontAlgn="auto">
              <a:spcBef>
                <a:spcPts val="0"/>
              </a:spcBef>
              <a:spcAft>
                <a:spcPts val="0"/>
              </a:spcAft>
              <a:defRPr/>
            </a:pPr>
            <a:r>
              <a:rPr lang="en-US" altLang="zh-CN" sz="1400" dirty="0" smtClean="0">
                <a:solidFill>
                  <a:srgbClr val="FFFFFF"/>
                </a:solidFill>
                <a:latin typeface="Arial"/>
                <a:ea typeface="黑体"/>
              </a:rPr>
              <a:t>CAD</a:t>
            </a:r>
            <a:r>
              <a:rPr lang="zh-CN" altLang="en-US" sz="1400" dirty="0" smtClean="0">
                <a:solidFill>
                  <a:srgbClr val="FFFFFF"/>
                </a:solidFill>
                <a:latin typeface="Arial"/>
                <a:ea typeface="黑体"/>
              </a:rPr>
              <a:t>模型</a:t>
            </a:r>
            <a:endParaRPr lang="en-US" altLang="zh-CN" sz="1400" dirty="0" smtClean="0">
              <a:solidFill>
                <a:srgbClr val="FFFFFF"/>
              </a:solidFill>
              <a:latin typeface="Arial"/>
              <a:ea typeface="黑体"/>
            </a:endParaRPr>
          </a:p>
          <a:p>
            <a:pPr algn="ctr" fontAlgn="auto">
              <a:spcBef>
                <a:spcPts val="0"/>
              </a:spcBef>
              <a:spcAft>
                <a:spcPts val="0"/>
              </a:spcAft>
              <a:defRPr/>
            </a:pPr>
            <a:r>
              <a:rPr lang="en-US" altLang="zh-CN" sz="1400" dirty="0" smtClean="0">
                <a:solidFill>
                  <a:srgbClr val="FFFFFF"/>
                </a:solidFill>
                <a:latin typeface="Arial"/>
                <a:ea typeface="黑体"/>
              </a:rPr>
              <a:t>CAE</a:t>
            </a:r>
            <a:r>
              <a:rPr lang="zh-CN" altLang="en-US" sz="1400" dirty="0" smtClean="0">
                <a:solidFill>
                  <a:srgbClr val="FFFFFF"/>
                </a:solidFill>
                <a:latin typeface="Arial"/>
                <a:ea typeface="黑体"/>
              </a:rPr>
              <a:t>模型</a:t>
            </a:r>
            <a:endParaRPr lang="en-US" altLang="zh-CN" sz="1400" dirty="0" smtClean="0">
              <a:solidFill>
                <a:srgbClr val="FFFFFF"/>
              </a:solidFill>
              <a:latin typeface="Arial"/>
              <a:ea typeface="黑体"/>
            </a:endParaRPr>
          </a:p>
          <a:p>
            <a:pPr algn="ctr" fontAlgn="auto">
              <a:spcBef>
                <a:spcPts val="0"/>
              </a:spcBef>
              <a:spcAft>
                <a:spcPts val="0"/>
              </a:spcAft>
              <a:defRPr/>
            </a:pPr>
            <a:r>
              <a:rPr lang="zh-CN" altLang="en-US" sz="1400" dirty="0" smtClean="0">
                <a:solidFill>
                  <a:srgbClr val="FFFFFF"/>
                </a:solidFill>
                <a:latin typeface="Arial"/>
                <a:ea typeface="黑体"/>
              </a:rPr>
              <a:t>材料工况</a:t>
            </a:r>
            <a:endParaRPr lang="en-US" altLang="zh-CN" sz="1400" dirty="0" smtClean="0">
              <a:solidFill>
                <a:srgbClr val="FFFFFF"/>
              </a:solidFill>
              <a:latin typeface="Arial"/>
              <a:ea typeface="黑体"/>
            </a:endParaRPr>
          </a:p>
          <a:p>
            <a:pPr algn="ctr" fontAlgn="auto">
              <a:spcBef>
                <a:spcPts val="0"/>
              </a:spcBef>
              <a:spcAft>
                <a:spcPts val="0"/>
              </a:spcAft>
              <a:defRPr/>
            </a:pPr>
            <a:r>
              <a:rPr lang="zh-CN" altLang="en-US" sz="1400" dirty="0" smtClean="0">
                <a:solidFill>
                  <a:srgbClr val="FFFFFF"/>
                </a:solidFill>
                <a:latin typeface="Arial"/>
                <a:ea typeface="黑体"/>
              </a:rPr>
              <a:t>计算结果</a:t>
            </a:r>
            <a:endParaRPr lang="en-US" altLang="zh-CN" sz="1400" dirty="0" smtClean="0">
              <a:solidFill>
                <a:srgbClr val="FFFFFF"/>
              </a:solidFill>
              <a:latin typeface="Arial"/>
              <a:ea typeface="黑体"/>
            </a:endParaRPr>
          </a:p>
          <a:p>
            <a:pPr algn="ctr" fontAlgn="auto">
              <a:spcBef>
                <a:spcPts val="0"/>
              </a:spcBef>
              <a:spcAft>
                <a:spcPts val="0"/>
              </a:spcAft>
              <a:defRPr/>
            </a:pPr>
            <a:r>
              <a:rPr lang="zh-CN" altLang="en-US" sz="1400" dirty="0">
                <a:solidFill>
                  <a:srgbClr val="FFFFFF"/>
                </a:solidFill>
                <a:latin typeface="Arial"/>
                <a:ea typeface="黑体"/>
              </a:rPr>
              <a:t>后处理</a:t>
            </a:r>
            <a:endParaRPr lang="en-US" altLang="zh-CN" sz="1400" dirty="0" smtClean="0">
              <a:solidFill>
                <a:srgbClr val="FFFFFF"/>
              </a:solidFill>
              <a:latin typeface="Arial"/>
              <a:ea typeface="黑体"/>
            </a:endParaRPr>
          </a:p>
          <a:p>
            <a:pPr algn="ctr" fontAlgn="auto">
              <a:spcBef>
                <a:spcPts val="0"/>
              </a:spcBef>
              <a:spcAft>
                <a:spcPts val="0"/>
              </a:spcAft>
              <a:defRPr/>
            </a:pPr>
            <a:endParaRPr lang="zh-CN" altLang="en-US" sz="1400" dirty="0">
              <a:solidFill>
                <a:srgbClr val="FFFFFF"/>
              </a:solidFill>
              <a:latin typeface="Arial"/>
              <a:ea typeface="黑体"/>
            </a:endParaRPr>
          </a:p>
        </p:txBody>
      </p:sp>
      <p:grpSp>
        <p:nvGrpSpPr>
          <p:cNvPr id="2" name="Group 27"/>
          <p:cNvGrpSpPr>
            <a:grpSpLocks/>
          </p:cNvGrpSpPr>
          <p:nvPr/>
        </p:nvGrpSpPr>
        <p:grpSpPr bwMode="auto">
          <a:xfrm rot="16200000">
            <a:off x="5322658" y="3947740"/>
            <a:ext cx="3861293" cy="647700"/>
            <a:chOff x="564" y="1992"/>
            <a:chExt cx="2658" cy="984"/>
          </a:xfrm>
        </p:grpSpPr>
        <p:sp>
          <p:nvSpPr>
            <p:cNvPr id="52" name="Freeform 28"/>
            <p:cNvSpPr>
              <a:spLocks/>
            </p:cNvSpPr>
            <p:nvPr/>
          </p:nvSpPr>
          <p:spPr bwMode="gray">
            <a:xfrm>
              <a:off x="564" y="2003"/>
              <a:ext cx="1197" cy="867"/>
            </a:xfrm>
            <a:custGeom>
              <a:avLst/>
              <a:gdLst/>
              <a:ahLst/>
              <a:cxnLst>
                <a:cxn ang="0">
                  <a:pos x="0" y="0"/>
                </a:cxn>
                <a:cxn ang="0">
                  <a:pos x="382" y="202"/>
                </a:cxn>
                <a:cxn ang="0">
                  <a:pos x="577" y="202"/>
                </a:cxn>
                <a:cxn ang="0">
                  <a:pos x="637" y="249"/>
                </a:cxn>
                <a:cxn ang="0">
                  <a:pos x="639" y="402"/>
                </a:cxn>
                <a:cxn ang="0">
                  <a:pos x="598" y="400"/>
                </a:cxn>
                <a:cxn ang="0">
                  <a:pos x="669" y="532"/>
                </a:cxn>
                <a:cxn ang="0">
                  <a:pos x="735" y="402"/>
                </a:cxn>
                <a:cxn ang="0">
                  <a:pos x="696" y="402"/>
                </a:cxn>
                <a:cxn ang="0">
                  <a:pos x="694" y="226"/>
                </a:cxn>
                <a:cxn ang="0">
                  <a:pos x="616" y="150"/>
                </a:cxn>
                <a:cxn ang="0">
                  <a:pos x="335" y="149"/>
                </a:cxn>
                <a:cxn ang="0">
                  <a:pos x="69" y="0"/>
                </a:cxn>
                <a:cxn ang="0">
                  <a:pos x="0" y="0"/>
                </a:cxn>
              </a:cxnLst>
              <a:rect l="0" t="0" r="r" b="b"/>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solidFill>
              <a:srgbClr val="3366FF"/>
            </a:solidFill>
            <a:ln w="9525" cap="flat" cmpd="sng">
              <a:noFill/>
              <a:prstDash val="solid"/>
              <a:round/>
              <a:headEnd type="none" w="med" len="med"/>
              <a:tailEnd type="none" w="med" len="med"/>
            </a:ln>
            <a:effectLst/>
          </p:spPr>
          <p:txBody>
            <a:bodyPr wrap="none" anchor="ctr"/>
            <a:lstStyle/>
            <a:p>
              <a:pPr fontAlgn="auto">
                <a:spcBef>
                  <a:spcPts val="0"/>
                </a:spcBef>
                <a:spcAft>
                  <a:spcPts val="0"/>
                </a:spcAft>
              </a:pPr>
              <a:endParaRPr lang="zh-CN" altLang="en-US">
                <a:solidFill>
                  <a:srgbClr val="000000"/>
                </a:solidFill>
                <a:latin typeface="Arial"/>
                <a:ea typeface="黑体"/>
              </a:endParaRPr>
            </a:p>
          </p:txBody>
        </p:sp>
        <p:sp>
          <p:nvSpPr>
            <p:cNvPr id="53" name="Freeform 29"/>
            <p:cNvSpPr>
              <a:spLocks/>
            </p:cNvSpPr>
            <p:nvPr/>
          </p:nvSpPr>
          <p:spPr bwMode="gray">
            <a:xfrm>
              <a:off x="1773" y="1992"/>
              <a:ext cx="231" cy="984"/>
            </a:xfrm>
            <a:custGeom>
              <a:avLst/>
              <a:gdLst/>
              <a:ahLst/>
              <a:cxnLst>
                <a:cxn ang="0">
                  <a:pos x="37" y="1"/>
                </a:cxn>
                <a:cxn ang="0">
                  <a:pos x="45" y="472"/>
                </a:cxn>
                <a:cxn ang="0">
                  <a:pos x="0" y="474"/>
                </a:cxn>
                <a:cxn ang="0">
                  <a:pos x="72" y="604"/>
                </a:cxn>
                <a:cxn ang="0">
                  <a:pos x="142" y="474"/>
                </a:cxn>
                <a:cxn ang="0">
                  <a:pos x="100" y="474"/>
                </a:cxn>
                <a:cxn ang="0">
                  <a:pos x="99" y="0"/>
                </a:cxn>
                <a:cxn ang="0">
                  <a:pos x="37" y="1"/>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gradFill rotWithShape="1">
              <a:gsLst>
                <a:gs pos="0">
                  <a:srgbClr val="3366FF">
                    <a:gamma/>
                    <a:shade val="46275"/>
                    <a:invGamma/>
                  </a:srgbClr>
                </a:gs>
                <a:gs pos="50000">
                  <a:srgbClr val="3366FF"/>
                </a:gs>
                <a:gs pos="100000">
                  <a:srgbClr val="3366FF">
                    <a:gamma/>
                    <a:shade val="46275"/>
                    <a:invGamma/>
                  </a:srgbClr>
                </a:gs>
              </a:gsLst>
              <a:lin ang="5400000" scaled="1"/>
            </a:gradFill>
            <a:ln w="9525" cap="flat" cmpd="sng">
              <a:noFill/>
              <a:prstDash val="solid"/>
              <a:round/>
              <a:headEnd type="none" w="med" len="med"/>
              <a:tailEnd type="none" w="med" len="med"/>
            </a:ln>
            <a:effectLst/>
          </p:spPr>
          <p:txBody>
            <a:bodyPr wrap="none" anchor="ctr"/>
            <a:lstStyle/>
            <a:p>
              <a:pPr fontAlgn="auto">
                <a:spcBef>
                  <a:spcPts val="0"/>
                </a:spcBef>
                <a:spcAft>
                  <a:spcPts val="0"/>
                </a:spcAft>
              </a:pPr>
              <a:endParaRPr lang="zh-CN" altLang="en-US">
                <a:solidFill>
                  <a:srgbClr val="000000"/>
                </a:solidFill>
                <a:latin typeface="Arial"/>
                <a:ea typeface="黑体"/>
              </a:endParaRPr>
            </a:p>
          </p:txBody>
        </p:sp>
        <p:sp>
          <p:nvSpPr>
            <p:cNvPr id="54" name="Freeform 30"/>
            <p:cNvSpPr>
              <a:spLocks/>
            </p:cNvSpPr>
            <p:nvPr/>
          </p:nvSpPr>
          <p:spPr bwMode="gray">
            <a:xfrm flipH="1">
              <a:off x="2025" y="2003"/>
              <a:ext cx="1197" cy="867"/>
            </a:xfrm>
            <a:custGeom>
              <a:avLst/>
              <a:gdLst/>
              <a:ahLst/>
              <a:cxnLst>
                <a:cxn ang="0">
                  <a:pos x="0" y="0"/>
                </a:cxn>
                <a:cxn ang="0">
                  <a:pos x="382" y="202"/>
                </a:cxn>
                <a:cxn ang="0">
                  <a:pos x="577" y="202"/>
                </a:cxn>
                <a:cxn ang="0">
                  <a:pos x="637" y="249"/>
                </a:cxn>
                <a:cxn ang="0">
                  <a:pos x="639" y="402"/>
                </a:cxn>
                <a:cxn ang="0">
                  <a:pos x="598" y="400"/>
                </a:cxn>
                <a:cxn ang="0">
                  <a:pos x="669" y="532"/>
                </a:cxn>
                <a:cxn ang="0">
                  <a:pos x="735" y="402"/>
                </a:cxn>
                <a:cxn ang="0">
                  <a:pos x="696" y="402"/>
                </a:cxn>
                <a:cxn ang="0">
                  <a:pos x="694" y="226"/>
                </a:cxn>
                <a:cxn ang="0">
                  <a:pos x="616" y="150"/>
                </a:cxn>
                <a:cxn ang="0">
                  <a:pos x="335" y="149"/>
                </a:cxn>
                <a:cxn ang="0">
                  <a:pos x="69" y="0"/>
                </a:cxn>
                <a:cxn ang="0">
                  <a:pos x="0" y="0"/>
                </a:cxn>
              </a:cxnLst>
              <a:rect l="0" t="0" r="r" b="b"/>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solidFill>
              <a:srgbClr val="3366FF"/>
            </a:solidFill>
            <a:ln w="9525" cap="flat" cmpd="sng">
              <a:noFill/>
              <a:prstDash val="solid"/>
              <a:round/>
              <a:headEnd type="none" w="med" len="med"/>
              <a:tailEnd type="none" w="med" len="med"/>
            </a:ln>
            <a:effectLst/>
          </p:spPr>
          <p:txBody>
            <a:bodyPr wrap="none" anchor="ctr"/>
            <a:lstStyle/>
            <a:p>
              <a:pPr fontAlgn="auto">
                <a:spcBef>
                  <a:spcPts val="0"/>
                </a:spcBef>
                <a:spcAft>
                  <a:spcPts val="0"/>
                </a:spcAft>
              </a:pPr>
              <a:endParaRPr lang="zh-CN" altLang="en-US">
                <a:solidFill>
                  <a:srgbClr val="000000"/>
                </a:solidFill>
                <a:latin typeface="Arial"/>
                <a:ea typeface="黑体"/>
              </a:endParaRPr>
            </a:p>
          </p:txBody>
        </p:sp>
      </p:grpSp>
      <p:grpSp>
        <p:nvGrpSpPr>
          <p:cNvPr id="3" name="组合 108"/>
          <p:cNvGrpSpPr/>
          <p:nvPr/>
        </p:nvGrpSpPr>
        <p:grpSpPr>
          <a:xfrm>
            <a:off x="214282" y="714356"/>
            <a:ext cx="8358188" cy="1073158"/>
            <a:chOff x="214282" y="714356"/>
            <a:chExt cx="8358188" cy="1073158"/>
          </a:xfrm>
        </p:grpSpPr>
        <p:sp>
          <p:nvSpPr>
            <p:cNvPr id="19" name="矩形 432"/>
            <p:cNvSpPr>
              <a:spLocks noChangeArrowheads="1"/>
            </p:cNvSpPr>
            <p:nvPr/>
          </p:nvSpPr>
          <p:spPr bwMode="auto">
            <a:xfrm>
              <a:off x="6072157" y="852469"/>
              <a:ext cx="1714500" cy="714375"/>
            </a:xfrm>
            <a:prstGeom prst="rect">
              <a:avLst/>
            </a:prstGeom>
            <a:gradFill rotWithShape="1">
              <a:gsLst>
                <a:gs pos="0">
                  <a:schemeClr val="accent1">
                    <a:gamma/>
                    <a:shade val="46275"/>
                    <a:invGamma/>
                  </a:schemeClr>
                </a:gs>
                <a:gs pos="100000">
                  <a:schemeClr val="accent1"/>
                </a:gs>
              </a:gsLst>
              <a:lin ang="5400000" scaled="1"/>
            </a:gradFill>
            <a:ln w="9525" algn="ctr">
              <a:solidFill>
                <a:schemeClr val="tx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20" name="矩形 438"/>
            <p:cNvSpPr>
              <a:spLocks noChangeArrowheads="1"/>
            </p:cNvSpPr>
            <p:nvPr/>
          </p:nvSpPr>
          <p:spPr bwMode="auto">
            <a:xfrm>
              <a:off x="6000720" y="923906"/>
              <a:ext cx="1714500" cy="714375"/>
            </a:xfrm>
            <a:prstGeom prst="rect">
              <a:avLst/>
            </a:prstGeom>
            <a:gradFill rotWithShape="1">
              <a:gsLst>
                <a:gs pos="0">
                  <a:schemeClr val="accent1">
                    <a:gamma/>
                    <a:shade val="46275"/>
                    <a:invGamma/>
                  </a:schemeClr>
                </a:gs>
                <a:gs pos="100000">
                  <a:schemeClr val="accent1"/>
                </a:gs>
              </a:gsLst>
              <a:lin ang="5400000" scaled="1"/>
            </a:gradFill>
            <a:ln w="9525" algn="ctr">
              <a:solidFill>
                <a:schemeClr val="tx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22" name="矩形 439"/>
            <p:cNvSpPr>
              <a:spLocks noChangeArrowheads="1"/>
            </p:cNvSpPr>
            <p:nvPr/>
          </p:nvSpPr>
          <p:spPr bwMode="auto">
            <a:xfrm>
              <a:off x="5929282" y="995344"/>
              <a:ext cx="1714500" cy="714375"/>
            </a:xfrm>
            <a:prstGeom prst="rect">
              <a:avLst/>
            </a:prstGeom>
            <a:gradFill rotWithShape="1">
              <a:gsLst>
                <a:gs pos="0">
                  <a:schemeClr val="accent1">
                    <a:gamma/>
                    <a:shade val="46275"/>
                    <a:invGamma/>
                  </a:schemeClr>
                </a:gs>
                <a:gs pos="100000">
                  <a:schemeClr val="accent1"/>
                </a:gs>
              </a:gsLst>
              <a:lin ang="5400000" scaled="1"/>
            </a:gradFill>
            <a:ln w="9525" algn="ctr">
              <a:solidFill>
                <a:schemeClr val="tx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23" name="矩形 436"/>
            <p:cNvSpPr>
              <a:spLocks noChangeArrowheads="1"/>
            </p:cNvSpPr>
            <p:nvPr/>
          </p:nvSpPr>
          <p:spPr bwMode="auto">
            <a:xfrm>
              <a:off x="3643282" y="923906"/>
              <a:ext cx="1714500" cy="714375"/>
            </a:xfrm>
            <a:prstGeom prst="rect">
              <a:avLst/>
            </a:prstGeom>
            <a:gradFill rotWithShape="1">
              <a:gsLst>
                <a:gs pos="0">
                  <a:schemeClr val="accent1">
                    <a:gamma/>
                    <a:shade val="46275"/>
                    <a:invGamma/>
                  </a:schemeClr>
                </a:gs>
                <a:gs pos="100000">
                  <a:schemeClr val="accent1"/>
                </a:gs>
              </a:gsLst>
              <a:lin ang="5400000" scaled="1"/>
            </a:gradFill>
            <a:ln w="9525" algn="ctr">
              <a:solidFill>
                <a:schemeClr val="tx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24" name="矩形 23"/>
            <p:cNvSpPr>
              <a:spLocks noChangeArrowheads="1"/>
            </p:cNvSpPr>
            <p:nvPr/>
          </p:nvSpPr>
          <p:spPr bwMode="auto">
            <a:xfrm>
              <a:off x="3571845" y="995344"/>
              <a:ext cx="1714500" cy="714375"/>
            </a:xfrm>
            <a:prstGeom prst="rect">
              <a:avLst/>
            </a:prstGeom>
            <a:gradFill rotWithShape="1">
              <a:gsLst>
                <a:gs pos="0">
                  <a:schemeClr val="accent1">
                    <a:gamma/>
                    <a:shade val="46275"/>
                    <a:invGamma/>
                  </a:schemeClr>
                </a:gs>
                <a:gs pos="100000">
                  <a:schemeClr val="accent1"/>
                </a:gs>
              </a:gsLst>
              <a:lin ang="5400000" scaled="1"/>
            </a:gradFill>
            <a:ln w="9525" algn="ctr">
              <a:solidFill>
                <a:schemeClr val="tx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25" name="矩形 24"/>
            <p:cNvSpPr>
              <a:spLocks noChangeArrowheads="1"/>
            </p:cNvSpPr>
            <p:nvPr/>
          </p:nvSpPr>
          <p:spPr bwMode="auto">
            <a:xfrm>
              <a:off x="1500157" y="925494"/>
              <a:ext cx="1714500" cy="714375"/>
            </a:xfrm>
            <a:prstGeom prst="rect">
              <a:avLst/>
            </a:prstGeom>
            <a:gradFill rotWithShape="1">
              <a:gsLst>
                <a:gs pos="0">
                  <a:schemeClr val="accent1">
                    <a:gamma/>
                    <a:shade val="46275"/>
                    <a:invGamma/>
                  </a:schemeClr>
                </a:gs>
                <a:gs pos="100000">
                  <a:schemeClr val="accent1"/>
                </a:gs>
              </a:gsLst>
              <a:lin ang="5400000" scaled="1"/>
            </a:gradFill>
            <a:ln w="9525" algn="ctr">
              <a:solidFill>
                <a:schemeClr val="tx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cxnSp>
          <p:nvCxnSpPr>
            <p:cNvPr id="26" name="直接连接符 309"/>
            <p:cNvCxnSpPr>
              <a:cxnSpLocks noChangeShapeType="1"/>
            </p:cNvCxnSpPr>
            <p:nvPr/>
          </p:nvCxnSpPr>
          <p:spPr bwMode="auto">
            <a:xfrm>
              <a:off x="214282" y="714356"/>
              <a:ext cx="8286750" cy="1588"/>
            </a:xfrm>
            <a:prstGeom prst="line">
              <a:avLst/>
            </a:prstGeom>
            <a:noFill/>
            <a:ln w="9525" algn="ctr">
              <a:solidFill>
                <a:schemeClr val="tx1"/>
              </a:solidFill>
              <a:prstDash val="dash"/>
              <a:round/>
              <a:headEnd/>
              <a:tailEnd/>
            </a:ln>
          </p:spPr>
        </p:cxnSp>
        <p:sp>
          <p:nvSpPr>
            <p:cNvPr id="27" name="立方体 364"/>
            <p:cNvSpPr>
              <a:spLocks noChangeArrowheads="1"/>
            </p:cNvSpPr>
            <p:nvPr/>
          </p:nvSpPr>
          <p:spPr bwMode="auto">
            <a:xfrm>
              <a:off x="6286470" y="1068369"/>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28" name="立方体 365"/>
            <p:cNvSpPr>
              <a:spLocks noChangeArrowheads="1"/>
            </p:cNvSpPr>
            <p:nvPr/>
          </p:nvSpPr>
          <p:spPr bwMode="auto">
            <a:xfrm>
              <a:off x="6286470" y="1282681"/>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29" name="立方体 366"/>
            <p:cNvSpPr>
              <a:spLocks noChangeArrowheads="1"/>
            </p:cNvSpPr>
            <p:nvPr/>
          </p:nvSpPr>
          <p:spPr bwMode="auto">
            <a:xfrm>
              <a:off x="6286470" y="1496994"/>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30" name="立方体 367"/>
            <p:cNvSpPr>
              <a:spLocks noChangeArrowheads="1"/>
            </p:cNvSpPr>
            <p:nvPr/>
          </p:nvSpPr>
          <p:spPr bwMode="auto">
            <a:xfrm>
              <a:off x="6715095" y="1068369"/>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31" name="立方体 368"/>
            <p:cNvSpPr>
              <a:spLocks noChangeArrowheads="1"/>
            </p:cNvSpPr>
            <p:nvPr/>
          </p:nvSpPr>
          <p:spPr bwMode="auto">
            <a:xfrm>
              <a:off x="6715095" y="1496994"/>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32" name="立方体 369"/>
            <p:cNvSpPr>
              <a:spLocks noChangeArrowheads="1"/>
            </p:cNvSpPr>
            <p:nvPr/>
          </p:nvSpPr>
          <p:spPr bwMode="auto">
            <a:xfrm>
              <a:off x="7143720" y="1496994"/>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33" name="立方体 370"/>
            <p:cNvSpPr>
              <a:spLocks noChangeArrowheads="1"/>
            </p:cNvSpPr>
            <p:nvPr/>
          </p:nvSpPr>
          <p:spPr bwMode="auto">
            <a:xfrm>
              <a:off x="3929032" y="1282681"/>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34" name="立方体 371"/>
            <p:cNvSpPr>
              <a:spLocks noChangeArrowheads="1"/>
            </p:cNvSpPr>
            <p:nvPr/>
          </p:nvSpPr>
          <p:spPr bwMode="auto">
            <a:xfrm>
              <a:off x="4357657" y="1068369"/>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38" name="立方体 372"/>
            <p:cNvSpPr>
              <a:spLocks noChangeArrowheads="1"/>
            </p:cNvSpPr>
            <p:nvPr/>
          </p:nvSpPr>
          <p:spPr bwMode="auto">
            <a:xfrm>
              <a:off x="4786282" y="1068369"/>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46" name="立方体 373"/>
            <p:cNvSpPr>
              <a:spLocks noChangeArrowheads="1"/>
            </p:cNvSpPr>
            <p:nvPr/>
          </p:nvSpPr>
          <p:spPr bwMode="auto">
            <a:xfrm>
              <a:off x="4357657" y="1282681"/>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47" name="立方体 374"/>
            <p:cNvSpPr>
              <a:spLocks noChangeArrowheads="1"/>
            </p:cNvSpPr>
            <p:nvPr/>
          </p:nvSpPr>
          <p:spPr bwMode="auto">
            <a:xfrm>
              <a:off x="4357657" y="1496994"/>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48" name="立方体 375"/>
            <p:cNvSpPr>
              <a:spLocks noChangeArrowheads="1"/>
            </p:cNvSpPr>
            <p:nvPr/>
          </p:nvSpPr>
          <p:spPr bwMode="auto">
            <a:xfrm>
              <a:off x="4786282" y="1354119"/>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49" name="立方体 376"/>
            <p:cNvSpPr>
              <a:spLocks noChangeArrowheads="1"/>
            </p:cNvSpPr>
            <p:nvPr/>
          </p:nvSpPr>
          <p:spPr bwMode="auto">
            <a:xfrm>
              <a:off x="2143095" y="1069956"/>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50" name="立方体 377"/>
            <p:cNvSpPr>
              <a:spLocks noChangeArrowheads="1"/>
            </p:cNvSpPr>
            <p:nvPr/>
          </p:nvSpPr>
          <p:spPr bwMode="auto">
            <a:xfrm>
              <a:off x="2143095" y="1284269"/>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55" name="立方体 378"/>
            <p:cNvSpPr>
              <a:spLocks noChangeArrowheads="1"/>
            </p:cNvSpPr>
            <p:nvPr/>
          </p:nvSpPr>
          <p:spPr bwMode="auto">
            <a:xfrm>
              <a:off x="2500282" y="1284269"/>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56" name="立方体 379"/>
            <p:cNvSpPr>
              <a:spLocks noChangeArrowheads="1"/>
            </p:cNvSpPr>
            <p:nvPr/>
          </p:nvSpPr>
          <p:spPr bwMode="auto">
            <a:xfrm>
              <a:off x="1785907" y="1284269"/>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57" name="立方体 380"/>
            <p:cNvSpPr>
              <a:spLocks noChangeArrowheads="1"/>
            </p:cNvSpPr>
            <p:nvPr/>
          </p:nvSpPr>
          <p:spPr bwMode="auto">
            <a:xfrm>
              <a:off x="2857470" y="1284269"/>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58" name="立方体 381"/>
            <p:cNvSpPr>
              <a:spLocks noChangeArrowheads="1"/>
            </p:cNvSpPr>
            <p:nvPr/>
          </p:nvSpPr>
          <p:spPr bwMode="auto">
            <a:xfrm>
              <a:off x="1785907" y="1069956"/>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cxnSp>
          <p:nvCxnSpPr>
            <p:cNvPr id="59" name="直接箭头连接符 383"/>
            <p:cNvCxnSpPr>
              <a:cxnSpLocks noChangeShapeType="1"/>
              <a:stCxn id="58" idx="4"/>
              <a:endCxn id="49" idx="2"/>
            </p:cNvCxnSpPr>
            <p:nvPr/>
          </p:nvCxnSpPr>
          <p:spPr bwMode="auto">
            <a:xfrm>
              <a:off x="1892270" y="1158856"/>
              <a:ext cx="250825" cy="1588"/>
            </a:xfrm>
            <a:prstGeom prst="straightConnector1">
              <a:avLst/>
            </a:prstGeom>
            <a:noFill/>
            <a:ln w="9525" algn="ctr">
              <a:solidFill>
                <a:schemeClr val="tx1"/>
              </a:solidFill>
              <a:round/>
              <a:headEnd/>
              <a:tailEnd type="arrow" w="med" len="med"/>
            </a:ln>
          </p:spPr>
        </p:cxnSp>
        <p:cxnSp>
          <p:nvCxnSpPr>
            <p:cNvPr id="60" name="直接箭头连接符 385"/>
            <p:cNvCxnSpPr>
              <a:cxnSpLocks noChangeShapeType="1"/>
              <a:stCxn id="56" idx="4"/>
              <a:endCxn id="50" idx="2"/>
            </p:cNvCxnSpPr>
            <p:nvPr/>
          </p:nvCxnSpPr>
          <p:spPr bwMode="auto">
            <a:xfrm>
              <a:off x="1892270" y="1373169"/>
              <a:ext cx="250825" cy="1587"/>
            </a:xfrm>
            <a:prstGeom prst="straightConnector1">
              <a:avLst/>
            </a:prstGeom>
            <a:noFill/>
            <a:ln w="9525" algn="ctr">
              <a:solidFill>
                <a:schemeClr val="tx1"/>
              </a:solidFill>
              <a:round/>
              <a:headEnd/>
              <a:tailEnd type="arrow" w="med" len="med"/>
            </a:ln>
          </p:spPr>
        </p:cxnSp>
        <p:cxnSp>
          <p:nvCxnSpPr>
            <p:cNvPr id="61" name="直接箭头连接符 388"/>
            <p:cNvCxnSpPr>
              <a:cxnSpLocks noChangeShapeType="1"/>
              <a:stCxn id="49" idx="4"/>
              <a:endCxn id="55" idx="2"/>
            </p:cNvCxnSpPr>
            <p:nvPr/>
          </p:nvCxnSpPr>
          <p:spPr bwMode="auto">
            <a:xfrm>
              <a:off x="2249457" y="1158856"/>
              <a:ext cx="250825" cy="214313"/>
            </a:xfrm>
            <a:prstGeom prst="straightConnector1">
              <a:avLst/>
            </a:prstGeom>
            <a:noFill/>
            <a:ln w="9525" algn="ctr">
              <a:solidFill>
                <a:schemeClr val="tx1"/>
              </a:solidFill>
              <a:round/>
              <a:headEnd/>
              <a:tailEnd type="arrow" w="med" len="med"/>
            </a:ln>
          </p:spPr>
        </p:cxnSp>
        <p:cxnSp>
          <p:nvCxnSpPr>
            <p:cNvPr id="62" name="直接箭头连接符 391"/>
            <p:cNvCxnSpPr>
              <a:cxnSpLocks noChangeShapeType="1"/>
              <a:stCxn id="50" idx="4"/>
              <a:endCxn id="55" idx="2"/>
            </p:cNvCxnSpPr>
            <p:nvPr/>
          </p:nvCxnSpPr>
          <p:spPr bwMode="auto">
            <a:xfrm>
              <a:off x="2249457" y="1373169"/>
              <a:ext cx="250825" cy="1587"/>
            </a:xfrm>
            <a:prstGeom prst="straightConnector1">
              <a:avLst/>
            </a:prstGeom>
            <a:noFill/>
            <a:ln w="9525" algn="ctr">
              <a:solidFill>
                <a:schemeClr val="tx1"/>
              </a:solidFill>
              <a:round/>
              <a:headEnd/>
              <a:tailEnd type="arrow" w="med" len="med"/>
            </a:ln>
          </p:spPr>
        </p:cxnSp>
        <p:cxnSp>
          <p:nvCxnSpPr>
            <p:cNvPr id="63" name="直接箭头连接符 394"/>
            <p:cNvCxnSpPr>
              <a:cxnSpLocks noChangeShapeType="1"/>
              <a:stCxn id="55" idx="4"/>
              <a:endCxn id="57" idx="2"/>
            </p:cNvCxnSpPr>
            <p:nvPr/>
          </p:nvCxnSpPr>
          <p:spPr bwMode="auto">
            <a:xfrm>
              <a:off x="2606645" y="1373169"/>
              <a:ext cx="250825" cy="1587"/>
            </a:xfrm>
            <a:prstGeom prst="straightConnector1">
              <a:avLst/>
            </a:prstGeom>
            <a:noFill/>
            <a:ln w="9525" algn="ctr">
              <a:solidFill>
                <a:schemeClr val="tx1"/>
              </a:solidFill>
              <a:round/>
              <a:headEnd/>
              <a:tailEnd type="arrow" w="med" len="med"/>
            </a:ln>
          </p:spPr>
        </p:cxnSp>
        <p:cxnSp>
          <p:nvCxnSpPr>
            <p:cNvPr id="64" name="直接箭头连接符 397"/>
            <p:cNvCxnSpPr>
              <a:cxnSpLocks noChangeShapeType="1"/>
              <a:stCxn id="33" idx="4"/>
              <a:endCxn id="34" idx="2"/>
            </p:cNvCxnSpPr>
            <p:nvPr/>
          </p:nvCxnSpPr>
          <p:spPr bwMode="auto">
            <a:xfrm flipV="1">
              <a:off x="4035395" y="1157269"/>
              <a:ext cx="322262" cy="214312"/>
            </a:xfrm>
            <a:prstGeom prst="straightConnector1">
              <a:avLst/>
            </a:prstGeom>
            <a:noFill/>
            <a:ln w="9525" algn="ctr">
              <a:solidFill>
                <a:schemeClr val="tx1"/>
              </a:solidFill>
              <a:round/>
              <a:headEnd/>
              <a:tailEnd type="arrow" w="med" len="med"/>
            </a:ln>
          </p:spPr>
        </p:cxnSp>
        <p:cxnSp>
          <p:nvCxnSpPr>
            <p:cNvPr id="65" name="直接箭头连接符 400"/>
            <p:cNvCxnSpPr>
              <a:cxnSpLocks noChangeShapeType="1"/>
              <a:stCxn id="33" idx="4"/>
              <a:endCxn id="46" idx="2"/>
            </p:cNvCxnSpPr>
            <p:nvPr/>
          </p:nvCxnSpPr>
          <p:spPr bwMode="auto">
            <a:xfrm>
              <a:off x="4035395" y="1371581"/>
              <a:ext cx="322262" cy="1588"/>
            </a:xfrm>
            <a:prstGeom prst="straightConnector1">
              <a:avLst/>
            </a:prstGeom>
            <a:noFill/>
            <a:ln w="9525" algn="ctr">
              <a:solidFill>
                <a:schemeClr val="tx1"/>
              </a:solidFill>
              <a:round/>
              <a:headEnd/>
              <a:tailEnd type="arrow" w="med" len="med"/>
            </a:ln>
          </p:spPr>
        </p:cxnSp>
        <p:cxnSp>
          <p:nvCxnSpPr>
            <p:cNvPr id="66" name="直接箭头连接符 403"/>
            <p:cNvCxnSpPr>
              <a:cxnSpLocks noChangeShapeType="1"/>
              <a:stCxn id="33" idx="4"/>
              <a:endCxn id="47" idx="2"/>
            </p:cNvCxnSpPr>
            <p:nvPr/>
          </p:nvCxnSpPr>
          <p:spPr bwMode="auto">
            <a:xfrm>
              <a:off x="4035395" y="1371581"/>
              <a:ext cx="322262" cy="214313"/>
            </a:xfrm>
            <a:prstGeom prst="straightConnector1">
              <a:avLst/>
            </a:prstGeom>
            <a:noFill/>
            <a:ln w="9525" algn="ctr">
              <a:solidFill>
                <a:schemeClr val="tx1"/>
              </a:solidFill>
              <a:round/>
              <a:headEnd/>
              <a:tailEnd type="arrow" w="med" len="med"/>
            </a:ln>
          </p:spPr>
        </p:cxnSp>
        <p:cxnSp>
          <p:nvCxnSpPr>
            <p:cNvPr id="67" name="直接箭头连接符 407"/>
            <p:cNvCxnSpPr>
              <a:cxnSpLocks noChangeShapeType="1"/>
              <a:stCxn id="34" idx="4"/>
              <a:endCxn id="38" idx="2"/>
            </p:cNvCxnSpPr>
            <p:nvPr/>
          </p:nvCxnSpPr>
          <p:spPr bwMode="auto">
            <a:xfrm>
              <a:off x="4465607" y="1157269"/>
              <a:ext cx="320675" cy="1587"/>
            </a:xfrm>
            <a:prstGeom prst="straightConnector1">
              <a:avLst/>
            </a:prstGeom>
            <a:noFill/>
            <a:ln w="9525" algn="ctr">
              <a:solidFill>
                <a:schemeClr val="tx1"/>
              </a:solidFill>
              <a:round/>
              <a:headEnd/>
              <a:tailEnd type="arrow" w="med" len="med"/>
            </a:ln>
          </p:spPr>
        </p:cxnSp>
        <p:cxnSp>
          <p:nvCxnSpPr>
            <p:cNvPr id="68" name="直接箭头连接符 410"/>
            <p:cNvCxnSpPr>
              <a:cxnSpLocks noChangeShapeType="1"/>
              <a:stCxn id="46" idx="4"/>
              <a:endCxn id="48" idx="2"/>
            </p:cNvCxnSpPr>
            <p:nvPr/>
          </p:nvCxnSpPr>
          <p:spPr bwMode="auto">
            <a:xfrm>
              <a:off x="4465607" y="1371581"/>
              <a:ext cx="320675" cy="71438"/>
            </a:xfrm>
            <a:prstGeom prst="straightConnector1">
              <a:avLst/>
            </a:prstGeom>
            <a:noFill/>
            <a:ln w="9525" algn="ctr">
              <a:solidFill>
                <a:schemeClr val="tx1"/>
              </a:solidFill>
              <a:round/>
              <a:headEnd/>
              <a:tailEnd type="arrow" w="med" len="med"/>
            </a:ln>
          </p:spPr>
        </p:cxnSp>
        <p:cxnSp>
          <p:nvCxnSpPr>
            <p:cNvPr id="69" name="直接箭头连接符 413"/>
            <p:cNvCxnSpPr>
              <a:cxnSpLocks noChangeShapeType="1"/>
              <a:stCxn id="47" idx="5"/>
              <a:endCxn id="48" idx="2"/>
            </p:cNvCxnSpPr>
            <p:nvPr/>
          </p:nvCxnSpPr>
          <p:spPr bwMode="auto">
            <a:xfrm flipV="1">
              <a:off x="4500532" y="1443019"/>
              <a:ext cx="285750" cy="107950"/>
            </a:xfrm>
            <a:prstGeom prst="straightConnector1">
              <a:avLst/>
            </a:prstGeom>
            <a:noFill/>
            <a:ln w="9525" algn="ctr">
              <a:solidFill>
                <a:schemeClr val="tx1"/>
              </a:solidFill>
              <a:round/>
              <a:headEnd/>
              <a:tailEnd type="arrow" w="med" len="med"/>
            </a:ln>
          </p:spPr>
        </p:cxnSp>
        <p:cxnSp>
          <p:nvCxnSpPr>
            <p:cNvPr id="70" name="直接箭头连接符 416"/>
            <p:cNvCxnSpPr>
              <a:cxnSpLocks noChangeShapeType="1"/>
              <a:stCxn id="27" idx="4"/>
              <a:endCxn id="30" idx="2"/>
            </p:cNvCxnSpPr>
            <p:nvPr/>
          </p:nvCxnSpPr>
          <p:spPr bwMode="auto">
            <a:xfrm>
              <a:off x="6394420" y="1157269"/>
              <a:ext cx="320675" cy="1587"/>
            </a:xfrm>
            <a:prstGeom prst="straightConnector1">
              <a:avLst/>
            </a:prstGeom>
            <a:noFill/>
            <a:ln w="9525" algn="ctr">
              <a:solidFill>
                <a:schemeClr val="tx1"/>
              </a:solidFill>
              <a:round/>
              <a:headEnd/>
              <a:tailEnd type="arrow" w="med" len="med"/>
            </a:ln>
          </p:spPr>
        </p:cxnSp>
        <p:cxnSp>
          <p:nvCxnSpPr>
            <p:cNvPr id="71" name="直接箭头连接符 419"/>
            <p:cNvCxnSpPr>
              <a:cxnSpLocks noChangeShapeType="1"/>
              <a:stCxn id="28" idx="5"/>
              <a:endCxn id="31" idx="2"/>
            </p:cNvCxnSpPr>
            <p:nvPr/>
          </p:nvCxnSpPr>
          <p:spPr bwMode="auto">
            <a:xfrm>
              <a:off x="6429345" y="1336656"/>
              <a:ext cx="285750" cy="249238"/>
            </a:xfrm>
            <a:prstGeom prst="straightConnector1">
              <a:avLst/>
            </a:prstGeom>
            <a:noFill/>
            <a:ln w="9525" algn="ctr">
              <a:solidFill>
                <a:schemeClr val="tx1"/>
              </a:solidFill>
              <a:round/>
              <a:headEnd/>
              <a:tailEnd type="arrow" w="med" len="med"/>
            </a:ln>
          </p:spPr>
        </p:cxnSp>
        <p:cxnSp>
          <p:nvCxnSpPr>
            <p:cNvPr id="72" name="直接箭头连接符 422"/>
            <p:cNvCxnSpPr>
              <a:cxnSpLocks noChangeShapeType="1"/>
              <a:stCxn id="29" idx="4"/>
              <a:endCxn id="31" idx="2"/>
            </p:cNvCxnSpPr>
            <p:nvPr/>
          </p:nvCxnSpPr>
          <p:spPr bwMode="auto">
            <a:xfrm>
              <a:off x="6394420" y="1585894"/>
              <a:ext cx="320675" cy="1587"/>
            </a:xfrm>
            <a:prstGeom prst="straightConnector1">
              <a:avLst/>
            </a:prstGeom>
            <a:noFill/>
            <a:ln w="9525" algn="ctr">
              <a:solidFill>
                <a:schemeClr val="tx1"/>
              </a:solidFill>
              <a:round/>
              <a:headEnd/>
              <a:tailEnd type="arrow" w="med" len="med"/>
            </a:ln>
          </p:spPr>
        </p:cxnSp>
        <p:cxnSp>
          <p:nvCxnSpPr>
            <p:cNvPr id="73" name="直接箭头连接符 425"/>
            <p:cNvCxnSpPr>
              <a:cxnSpLocks noChangeShapeType="1"/>
              <a:stCxn id="31" idx="4"/>
              <a:endCxn id="32" idx="2"/>
            </p:cNvCxnSpPr>
            <p:nvPr/>
          </p:nvCxnSpPr>
          <p:spPr bwMode="auto">
            <a:xfrm>
              <a:off x="6823045" y="1585894"/>
              <a:ext cx="320675" cy="1587"/>
            </a:xfrm>
            <a:prstGeom prst="straightConnector1">
              <a:avLst/>
            </a:prstGeom>
            <a:noFill/>
            <a:ln w="9525" algn="ctr">
              <a:solidFill>
                <a:schemeClr val="tx1"/>
              </a:solidFill>
              <a:round/>
              <a:headEnd/>
              <a:tailEnd type="arrow" w="med" len="med"/>
            </a:ln>
          </p:spPr>
        </p:cxnSp>
        <p:cxnSp>
          <p:nvCxnSpPr>
            <p:cNvPr id="74" name="直接箭头连接符 428"/>
            <p:cNvCxnSpPr>
              <a:cxnSpLocks noChangeShapeType="1"/>
              <a:stCxn id="30" idx="4"/>
              <a:endCxn id="32" idx="2"/>
            </p:cNvCxnSpPr>
            <p:nvPr/>
          </p:nvCxnSpPr>
          <p:spPr bwMode="auto">
            <a:xfrm>
              <a:off x="6823045" y="1157269"/>
              <a:ext cx="320675" cy="428625"/>
            </a:xfrm>
            <a:prstGeom prst="straightConnector1">
              <a:avLst/>
            </a:prstGeom>
            <a:noFill/>
            <a:ln w="9525" algn="ctr">
              <a:solidFill>
                <a:schemeClr val="tx1"/>
              </a:solidFill>
              <a:round/>
              <a:headEnd/>
              <a:tailEnd type="arrow" w="med" len="med"/>
            </a:ln>
          </p:spPr>
        </p:cxnSp>
        <p:sp>
          <p:nvSpPr>
            <p:cNvPr id="75" name="TextBox 662"/>
            <p:cNvSpPr txBox="1">
              <a:spLocks noChangeArrowheads="1"/>
            </p:cNvSpPr>
            <p:nvPr/>
          </p:nvSpPr>
          <p:spPr bwMode="auto">
            <a:xfrm>
              <a:off x="368270" y="1068369"/>
              <a:ext cx="1107996" cy="369332"/>
            </a:xfrm>
            <a:prstGeom prst="rect">
              <a:avLst/>
            </a:prstGeom>
            <a:noFill/>
            <a:ln w="9525">
              <a:noFill/>
              <a:miter lim="800000"/>
              <a:headEnd/>
              <a:tailEnd/>
            </a:ln>
          </p:spPr>
          <p:txBody>
            <a:bodyPr wrap="none">
              <a:spAutoFit/>
            </a:bodyPr>
            <a:lstStyle/>
            <a:p>
              <a:pPr fontAlgn="auto">
                <a:spcBef>
                  <a:spcPts val="0"/>
                </a:spcBef>
                <a:spcAft>
                  <a:spcPts val="0"/>
                </a:spcAft>
              </a:pPr>
              <a:r>
                <a:rPr lang="zh-CN" altLang="en-US" dirty="0" smtClean="0">
                  <a:solidFill>
                    <a:srgbClr val="000000"/>
                  </a:solidFill>
                  <a:ea typeface="黑体"/>
                </a:rPr>
                <a:t>详细步骤</a:t>
              </a:r>
              <a:endParaRPr lang="zh-CN" altLang="en-US" dirty="0">
                <a:solidFill>
                  <a:srgbClr val="000000"/>
                </a:solidFill>
                <a:ea typeface="黑体"/>
              </a:endParaRPr>
            </a:p>
          </p:txBody>
        </p:sp>
        <p:cxnSp>
          <p:nvCxnSpPr>
            <p:cNvPr id="77" name="直接连接符 309"/>
            <p:cNvCxnSpPr>
              <a:cxnSpLocks noChangeShapeType="1"/>
            </p:cNvCxnSpPr>
            <p:nvPr/>
          </p:nvCxnSpPr>
          <p:spPr bwMode="auto">
            <a:xfrm>
              <a:off x="285720" y="1785926"/>
              <a:ext cx="8286750" cy="1588"/>
            </a:xfrm>
            <a:prstGeom prst="line">
              <a:avLst/>
            </a:prstGeom>
            <a:noFill/>
            <a:ln w="9525" algn="ctr">
              <a:solidFill>
                <a:schemeClr val="tx1"/>
              </a:solidFill>
              <a:prstDash val="dash"/>
              <a:round/>
              <a:headEnd/>
              <a:tailEnd/>
            </a:ln>
          </p:spPr>
        </p:cxnSp>
      </p:grpSp>
      <p:grpSp>
        <p:nvGrpSpPr>
          <p:cNvPr id="4" name="组合 107"/>
          <p:cNvGrpSpPr/>
          <p:nvPr/>
        </p:nvGrpSpPr>
        <p:grpSpPr>
          <a:xfrm>
            <a:off x="142844" y="3617936"/>
            <a:ext cx="3857620" cy="2954336"/>
            <a:chOff x="142844" y="3617936"/>
            <a:chExt cx="3857620" cy="2954336"/>
          </a:xfrm>
        </p:grpSpPr>
        <p:pic>
          <p:nvPicPr>
            <p:cNvPr id="78" name="Picture 7" descr="workbench"/>
            <p:cNvPicPr>
              <a:picLocks noChangeAspect="1" noChangeArrowheads="1"/>
            </p:cNvPicPr>
            <p:nvPr/>
          </p:nvPicPr>
          <p:blipFill>
            <a:blip r:embed="rId6" cstate="print"/>
            <a:srcRect/>
            <a:stretch>
              <a:fillRect/>
            </a:stretch>
          </p:blipFill>
          <p:spPr bwMode="auto">
            <a:xfrm>
              <a:off x="2424071" y="3857628"/>
              <a:ext cx="647700" cy="593725"/>
            </a:xfrm>
            <a:prstGeom prst="rect">
              <a:avLst/>
            </a:prstGeom>
            <a:noFill/>
          </p:spPr>
        </p:pic>
        <p:pic>
          <p:nvPicPr>
            <p:cNvPr id="79" name="Picture 8" descr="Ansys Mechanica"/>
            <p:cNvPicPr>
              <a:picLocks noChangeAspect="1" noChangeArrowheads="1"/>
            </p:cNvPicPr>
            <p:nvPr/>
          </p:nvPicPr>
          <p:blipFill>
            <a:blip r:embed="rId7" cstate="print"/>
            <a:srcRect/>
            <a:stretch>
              <a:fillRect/>
            </a:stretch>
          </p:blipFill>
          <p:spPr bwMode="auto">
            <a:xfrm>
              <a:off x="2852699" y="5214950"/>
              <a:ext cx="722310" cy="364341"/>
            </a:xfrm>
            <a:prstGeom prst="rect">
              <a:avLst/>
            </a:prstGeom>
            <a:noFill/>
          </p:spPr>
        </p:pic>
        <p:pic>
          <p:nvPicPr>
            <p:cNvPr id="80" name="Picture 9" descr="CFD"/>
            <p:cNvPicPr>
              <a:picLocks noChangeAspect="1" noChangeArrowheads="1"/>
            </p:cNvPicPr>
            <p:nvPr/>
          </p:nvPicPr>
          <p:blipFill>
            <a:blip r:embed="rId8" cstate="print"/>
            <a:srcRect/>
            <a:stretch>
              <a:fillRect/>
            </a:stretch>
          </p:blipFill>
          <p:spPr bwMode="auto">
            <a:xfrm>
              <a:off x="1495377" y="3786190"/>
              <a:ext cx="647700" cy="623888"/>
            </a:xfrm>
            <a:prstGeom prst="rect">
              <a:avLst/>
            </a:prstGeom>
            <a:noFill/>
          </p:spPr>
        </p:pic>
        <p:pic>
          <p:nvPicPr>
            <p:cNvPr id="81" name="Picture 10" descr="Cfx"/>
            <p:cNvPicPr>
              <a:picLocks noChangeAspect="1" noChangeArrowheads="1"/>
            </p:cNvPicPr>
            <p:nvPr/>
          </p:nvPicPr>
          <p:blipFill>
            <a:blip r:embed="rId9" cstate="print"/>
            <a:srcRect/>
            <a:stretch>
              <a:fillRect/>
            </a:stretch>
          </p:blipFill>
          <p:spPr bwMode="auto">
            <a:xfrm>
              <a:off x="1995443" y="5429264"/>
              <a:ext cx="600075" cy="523875"/>
            </a:xfrm>
            <a:prstGeom prst="rect">
              <a:avLst/>
            </a:prstGeom>
            <a:noFill/>
          </p:spPr>
        </p:pic>
        <p:pic>
          <p:nvPicPr>
            <p:cNvPr id="82" name="Picture 11" descr="FEKO"/>
            <p:cNvPicPr>
              <a:picLocks noChangeAspect="1" noChangeArrowheads="1"/>
            </p:cNvPicPr>
            <p:nvPr/>
          </p:nvPicPr>
          <p:blipFill>
            <a:blip r:embed="rId10" cstate="print"/>
            <a:srcRect/>
            <a:stretch>
              <a:fillRect/>
            </a:stretch>
          </p:blipFill>
          <p:spPr bwMode="auto">
            <a:xfrm>
              <a:off x="495245" y="3857628"/>
              <a:ext cx="523875" cy="476250"/>
            </a:xfrm>
            <a:prstGeom prst="rect">
              <a:avLst/>
            </a:prstGeom>
            <a:noFill/>
          </p:spPr>
        </p:pic>
        <p:pic>
          <p:nvPicPr>
            <p:cNvPr id="83" name="Picture 12" descr="FE-safe"/>
            <p:cNvPicPr>
              <a:picLocks noChangeAspect="1" noChangeArrowheads="1"/>
            </p:cNvPicPr>
            <p:nvPr/>
          </p:nvPicPr>
          <p:blipFill>
            <a:blip r:embed="rId11" cstate="print"/>
            <a:srcRect/>
            <a:stretch>
              <a:fillRect/>
            </a:stretch>
          </p:blipFill>
          <p:spPr bwMode="auto">
            <a:xfrm>
              <a:off x="3209889" y="4429132"/>
              <a:ext cx="303970" cy="611185"/>
            </a:xfrm>
            <a:prstGeom prst="rect">
              <a:avLst/>
            </a:prstGeom>
            <a:noFill/>
          </p:spPr>
        </p:pic>
        <p:pic>
          <p:nvPicPr>
            <p:cNvPr id="84" name="Picture 13" descr="Fluent"/>
            <p:cNvPicPr>
              <a:picLocks noChangeAspect="1" noChangeArrowheads="1"/>
            </p:cNvPicPr>
            <p:nvPr/>
          </p:nvPicPr>
          <p:blipFill>
            <a:blip r:embed="rId12" cstate="print"/>
            <a:srcRect/>
            <a:stretch>
              <a:fillRect/>
            </a:stretch>
          </p:blipFill>
          <p:spPr bwMode="auto">
            <a:xfrm>
              <a:off x="709559" y="5429264"/>
              <a:ext cx="1079500" cy="307975"/>
            </a:xfrm>
            <a:prstGeom prst="rect">
              <a:avLst/>
            </a:prstGeom>
            <a:noFill/>
          </p:spPr>
        </p:pic>
        <p:pic>
          <p:nvPicPr>
            <p:cNvPr id="85" name="Picture 14" descr="LSDYNA"/>
            <p:cNvPicPr>
              <a:picLocks noChangeAspect="1" noChangeArrowheads="1"/>
            </p:cNvPicPr>
            <p:nvPr/>
          </p:nvPicPr>
          <p:blipFill>
            <a:blip r:embed="rId13" cstate="print"/>
            <a:srcRect/>
            <a:stretch>
              <a:fillRect/>
            </a:stretch>
          </p:blipFill>
          <p:spPr bwMode="auto">
            <a:xfrm>
              <a:off x="2038689" y="6072206"/>
              <a:ext cx="893378" cy="342899"/>
            </a:xfrm>
            <a:prstGeom prst="rect">
              <a:avLst/>
            </a:prstGeom>
            <a:noFill/>
          </p:spPr>
        </p:pic>
        <p:pic>
          <p:nvPicPr>
            <p:cNvPr id="86" name="Picture 16" descr="Dytran"/>
            <p:cNvPicPr>
              <a:picLocks noChangeAspect="1" noChangeArrowheads="1"/>
            </p:cNvPicPr>
            <p:nvPr/>
          </p:nvPicPr>
          <p:blipFill>
            <a:blip r:embed="rId14" cstate="print"/>
            <a:srcRect/>
            <a:stretch>
              <a:fillRect/>
            </a:stretch>
          </p:blipFill>
          <p:spPr bwMode="auto">
            <a:xfrm>
              <a:off x="3138451" y="3929066"/>
              <a:ext cx="677837" cy="349884"/>
            </a:xfrm>
            <a:prstGeom prst="rect">
              <a:avLst/>
            </a:prstGeom>
            <a:noFill/>
          </p:spPr>
        </p:pic>
        <p:pic>
          <p:nvPicPr>
            <p:cNvPr id="87" name="Picture 19" descr="nastran"/>
            <p:cNvPicPr>
              <a:picLocks noChangeAspect="1" noChangeArrowheads="1"/>
            </p:cNvPicPr>
            <p:nvPr/>
          </p:nvPicPr>
          <p:blipFill>
            <a:blip r:embed="rId15" cstate="print"/>
            <a:srcRect/>
            <a:stretch>
              <a:fillRect/>
            </a:stretch>
          </p:blipFill>
          <p:spPr bwMode="auto">
            <a:xfrm>
              <a:off x="3067013" y="6010538"/>
              <a:ext cx="579434" cy="425203"/>
            </a:xfrm>
            <a:prstGeom prst="rect">
              <a:avLst/>
            </a:prstGeom>
            <a:noFill/>
          </p:spPr>
        </p:pic>
        <p:pic>
          <p:nvPicPr>
            <p:cNvPr id="88" name="Picture 20" descr="patran"/>
            <p:cNvPicPr>
              <a:picLocks noChangeAspect="1" noChangeArrowheads="1"/>
            </p:cNvPicPr>
            <p:nvPr/>
          </p:nvPicPr>
          <p:blipFill>
            <a:blip r:embed="rId16" cstate="print"/>
            <a:srcRect/>
            <a:stretch>
              <a:fillRect/>
            </a:stretch>
          </p:blipFill>
          <p:spPr bwMode="auto">
            <a:xfrm>
              <a:off x="2066881" y="4643446"/>
              <a:ext cx="1079500" cy="355600"/>
            </a:xfrm>
            <a:prstGeom prst="rect">
              <a:avLst/>
            </a:prstGeom>
            <a:noFill/>
          </p:spPr>
        </p:pic>
        <p:pic>
          <p:nvPicPr>
            <p:cNvPr id="89" name="Picture 21" descr="Abaqus"/>
            <p:cNvPicPr>
              <a:picLocks noChangeAspect="1" noChangeArrowheads="1"/>
            </p:cNvPicPr>
            <p:nvPr/>
          </p:nvPicPr>
          <p:blipFill>
            <a:blip r:embed="rId17" cstate="print"/>
            <a:srcRect/>
            <a:stretch>
              <a:fillRect/>
            </a:stretch>
          </p:blipFill>
          <p:spPr bwMode="auto">
            <a:xfrm>
              <a:off x="857192" y="3643314"/>
              <a:ext cx="503238" cy="327025"/>
            </a:xfrm>
            <a:prstGeom prst="rect">
              <a:avLst/>
            </a:prstGeom>
            <a:noFill/>
          </p:spPr>
        </p:pic>
        <p:pic>
          <p:nvPicPr>
            <p:cNvPr id="90" name="Picture 22" descr="Ansoft"/>
            <p:cNvPicPr>
              <a:picLocks noChangeAspect="1" noChangeArrowheads="1"/>
            </p:cNvPicPr>
            <p:nvPr/>
          </p:nvPicPr>
          <p:blipFill>
            <a:blip r:embed="rId18" cstate="print"/>
            <a:srcRect/>
            <a:stretch>
              <a:fillRect/>
            </a:stretch>
          </p:blipFill>
          <p:spPr bwMode="auto">
            <a:xfrm>
              <a:off x="209493" y="4929198"/>
              <a:ext cx="331782" cy="318286"/>
            </a:xfrm>
            <a:prstGeom prst="rect">
              <a:avLst/>
            </a:prstGeom>
            <a:noFill/>
          </p:spPr>
        </p:pic>
        <p:pic>
          <p:nvPicPr>
            <p:cNvPr id="91" name="Picture 23" descr="DEform"/>
            <p:cNvPicPr>
              <a:picLocks noChangeAspect="1" noChangeArrowheads="1"/>
            </p:cNvPicPr>
            <p:nvPr/>
          </p:nvPicPr>
          <p:blipFill>
            <a:blip r:embed="rId19" cstate="print"/>
            <a:srcRect/>
            <a:stretch>
              <a:fillRect/>
            </a:stretch>
          </p:blipFill>
          <p:spPr bwMode="auto">
            <a:xfrm>
              <a:off x="852435" y="5786454"/>
              <a:ext cx="1079500" cy="280987"/>
            </a:xfrm>
            <a:prstGeom prst="rect">
              <a:avLst/>
            </a:prstGeom>
            <a:noFill/>
          </p:spPr>
        </p:pic>
        <p:pic>
          <p:nvPicPr>
            <p:cNvPr id="92" name="Picture 24" descr="Dynaform"/>
            <p:cNvPicPr>
              <a:picLocks noChangeAspect="1" noChangeArrowheads="1"/>
            </p:cNvPicPr>
            <p:nvPr/>
          </p:nvPicPr>
          <p:blipFill>
            <a:blip r:embed="rId20" cstate="print"/>
            <a:srcRect/>
            <a:stretch>
              <a:fillRect/>
            </a:stretch>
          </p:blipFill>
          <p:spPr bwMode="auto">
            <a:xfrm>
              <a:off x="709559" y="5072074"/>
              <a:ext cx="936624" cy="232778"/>
            </a:xfrm>
            <a:prstGeom prst="rect">
              <a:avLst/>
            </a:prstGeom>
            <a:noFill/>
          </p:spPr>
        </p:pic>
        <p:pic>
          <p:nvPicPr>
            <p:cNvPr id="93" name="Picture 25" descr="Hyperworks"/>
            <p:cNvPicPr>
              <a:picLocks noChangeAspect="1" noChangeArrowheads="1"/>
            </p:cNvPicPr>
            <p:nvPr/>
          </p:nvPicPr>
          <p:blipFill>
            <a:blip r:embed="rId21" cstate="print"/>
            <a:srcRect/>
            <a:stretch>
              <a:fillRect/>
            </a:stretch>
          </p:blipFill>
          <p:spPr bwMode="auto">
            <a:xfrm>
              <a:off x="1781129" y="5072074"/>
              <a:ext cx="879567" cy="279392"/>
            </a:xfrm>
            <a:prstGeom prst="rect">
              <a:avLst/>
            </a:prstGeom>
            <a:noFill/>
          </p:spPr>
        </p:pic>
        <p:pic>
          <p:nvPicPr>
            <p:cNvPr id="95" name="Picture 27" descr="PAM-crash"/>
            <p:cNvPicPr>
              <a:picLocks noChangeAspect="1" noChangeArrowheads="1"/>
            </p:cNvPicPr>
            <p:nvPr/>
          </p:nvPicPr>
          <p:blipFill>
            <a:blip r:embed="rId22" cstate="print"/>
            <a:srcRect/>
            <a:stretch>
              <a:fillRect/>
            </a:stretch>
          </p:blipFill>
          <p:spPr bwMode="auto">
            <a:xfrm>
              <a:off x="352369" y="6143644"/>
              <a:ext cx="793748" cy="298823"/>
            </a:xfrm>
            <a:prstGeom prst="rect">
              <a:avLst/>
            </a:prstGeom>
            <a:noFill/>
          </p:spPr>
        </p:pic>
        <p:pic>
          <p:nvPicPr>
            <p:cNvPr id="96" name="Picture 28" descr="Recurdyn"/>
            <p:cNvPicPr>
              <a:picLocks noChangeAspect="1" noChangeArrowheads="1"/>
            </p:cNvPicPr>
            <p:nvPr/>
          </p:nvPicPr>
          <p:blipFill>
            <a:blip r:embed="rId23" cstate="print"/>
            <a:srcRect/>
            <a:stretch>
              <a:fillRect/>
            </a:stretch>
          </p:blipFill>
          <p:spPr bwMode="auto">
            <a:xfrm>
              <a:off x="1066749" y="4429132"/>
              <a:ext cx="865186" cy="291320"/>
            </a:xfrm>
            <a:prstGeom prst="rect">
              <a:avLst/>
            </a:prstGeom>
            <a:noFill/>
          </p:spPr>
        </p:pic>
        <p:pic>
          <p:nvPicPr>
            <p:cNvPr id="97" name="Picture 29" descr="Proe"/>
            <p:cNvPicPr>
              <a:picLocks noChangeAspect="1" noChangeArrowheads="1"/>
            </p:cNvPicPr>
            <p:nvPr/>
          </p:nvPicPr>
          <p:blipFill>
            <a:blip r:embed="rId24" cstate="print"/>
            <a:srcRect/>
            <a:stretch>
              <a:fillRect/>
            </a:stretch>
          </p:blipFill>
          <p:spPr bwMode="auto">
            <a:xfrm>
              <a:off x="1281063" y="4786322"/>
              <a:ext cx="639718" cy="264336"/>
            </a:xfrm>
            <a:prstGeom prst="rect">
              <a:avLst/>
            </a:prstGeom>
            <a:noFill/>
          </p:spPr>
        </p:pic>
        <p:pic>
          <p:nvPicPr>
            <p:cNvPr id="98" name="Picture 30" descr="Solidedge"/>
            <p:cNvPicPr>
              <a:picLocks noChangeAspect="1" noChangeArrowheads="1"/>
            </p:cNvPicPr>
            <p:nvPr/>
          </p:nvPicPr>
          <p:blipFill>
            <a:blip r:embed="rId25" cstate="print"/>
            <a:srcRect/>
            <a:stretch>
              <a:fillRect/>
            </a:stretch>
          </p:blipFill>
          <p:spPr bwMode="auto">
            <a:xfrm>
              <a:off x="2781261" y="5715016"/>
              <a:ext cx="719137" cy="214312"/>
            </a:xfrm>
            <a:prstGeom prst="rect">
              <a:avLst/>
            </a:prstGeom>
            <a:noFill/>
          </p:spPr>
        </p:pic>
        <p:pic>
          <p:nvPicPr>
            <p:cNvPr id="99" name="Picture 31" descr="Solidworks"/>
            <p:cNvPicPr>
              <a:picLocks noChangeAspect="1" noChangeArrowheads="1"/>
            </p:cNvPicPr>
            <p:nvPr/>
          </p:nvPicPr>
          <p:blipFill>
            <a:blip r:embed="rId26" cstate="print"/>
            <a:srcRect/>
            <a:stretch>
              <a:fillRect/>
            </a:stretch>
          </p:blipFill>
          <p:spPr bwMode="auto">
            <a:xfrm>
              <a:off x="1352501" y="6143644"/>
              <a:ext cx="360363" cy="360362"/>
            </a:xfrm>
            <a:prstGeom prst="rect">
              <a:avLst/>
            </a:prstGeom>
            <a:noFill/>
          </p:spPr>
        </p:pic>
        <p:pic>
          <p:nvPicPr>
            <p:cNvPr id="100" name="Picture 32" descr="Ugs"/>
            <p:cNvPicPr>
              <a:picLocks noChangeAspect="1" noChangeArrowheads="1"/>
            </p:cNvPicPr>
            <p:nvPr/>
          </p:nvPicPr>
          <p:blipFill>
            <a:blip r:embed="rId27" cstate="print"/>
            <a:srcRect/>
            <a:stretch>
              <a:fillRect/>
            </a:stretch>
          </p:blipFill>
          <p:spPr bwMode="auto">
            <a:xfrm>
              <a:off x="225355" y="4281497"/>
              <a:ext cx="503237" cy="503238"/>
            </a:xfrm>
            <a:prstGeom prst="rect">
              <a:avLst/>
            </a:prstGeom>
            <a:noFill/>
          </p:spPr>
        </p:pic>
        <p:pic>
          <p:nvPicPr>
            <p:cNvPr id="101" name="Picture 33" descr="CATIA"/>
            <p:cNvPicPr>
              <a:picLocks noChangeAspect="1" noChangeArrowheads="1"/>
            </p:cNvPicPr>
            <p:nvPr/>
          </p:nvPicPr>
          <p:blipFill>
            <a:blip r:embed="rId28" cstate="print"/>
            <a:srcRect/>
            <a:stretch>
              <a:fillRect/>
            </a:stretch>
          </p:blipFill>
          <p:spPr bwMode="auto">
            <a:xfrm>
              <a:off x="163015" y="5643578"/>
              <a:ext cx="406872" cy="301624"/>
            </a:xfrm>
            <a:prstGeom prst="rect">
              <a:avLst/>
            </a:prstGeom>
            <a:noFill/>
          </p:spPr>
        </p:pic>
        <p:pic>
          <p:nvPicPr>
            <p:cNvPr id="102" name="Picture 15" descr="admas"/>
            <p:cNvPicPr>
              <a:picLocks noChangeAspect="1" noChangeArrowheads="1"/>
            </p:cNvPicPr>
            <p:nvPr/>
          </p:nvPicPr>
          <p:blipFill>
            <a:blip r:embed="rId29" cstate="print"/>
            <a:srcRect/>
            <a:stretch>
              <a:fillRect/>
            </a:stretch>
          </p:blipFill>
          <p:spPr bwMode="auto">
            <a:xfrm>
              <a:off x="3495641" y="4857760"/>
              <a:ext cx="433385" cy="451563"/>
            </a:xfrm>
            <a:prstGeom prst="rect">
              <a:avLst/>
            </a:prstGeom>
            <a:noFill/>
          </p:spPr>
        </p:pic>
        <p:pic>
          <p:nvPicPr>
            <p:cNvPr id="103" name="Picture 17" descr="FATIGUE"/>
            <p:cNvPicPr>
              <a:picLocks noChangeAspect="1" noChangeArrowheads="1"/>
            </p:cNvPicPr>
            <p:nvPr/>
          </p:nvPicPr>
          <p:blipFill>
            <a:blip r:embed="rId30" cstate="print"/>
            <a:srcRect/>
            <a:stretch>
              <a:fillRect/>
            </a:stretch>
          </p:blipFill>
          <p:spPr bwMode="auto">
            <a:xfrm>
              <a:off x="1995443" y="4286256"/>
              <a:ext cx="460350" cy="408523"/>
            </a:xfrm>
            <a:prstGeom prst="rect">
              <a:avLst/>
            </a:prstGeom>
            <a:noFill/>
          </p:spPr>
        </p:pic>
        <p:sp>
          <p:nvSpPr>
            <p:cNvPr id="104" name="AutoShape 2"/>
            <p:cNvSpPr>
              <a:spLocks noChangeArrowheads="1"/>
            </p:cNvSpPr>
            <p:nvPr/>
          </p:nvSpPr>
          <p:spPr bwMode="auto">
            <a:xfrm>
              <a:off x="142844" y="3617936"/>
              <a:ext cx="3857620" cy="2954336"/>
            </a:xfrm>
            <a:prstGeom prst="roundRect">
              <a:avLst>
                <a:gd name="adj" fmla="val 16667"/>
              </a:avLst>
            </a:prstGeom>
            <a:solidFill>
              <a:srgbClr val="00FFFF">
                <a:alpha val="0"/>
              </a:srgbClr>
            </a:solidFill>
            <a:ln w="9525" algn="ctr">
              <a:solidFill>
                <a:schemeClr val="tx1"/>
              </a:solidFill>
              <a:round/>
              <a:headEnd/>
              <a:tailEnd/>
            </a:ln>
            <a:effectLst/>
          </p:spPr>
          <p:txBody>
            <a:bodyPr vert="eaVert" wrap="none" anchor="ctr"/>
            <a:lstStyle/>
            <a:p>
              <a:pPr fontAlgn="auto">
                <a:spcBef>
                  <a:spcPts val="0"/>
                </a:spcBef>
                <a:spcAft>
                  <a:spcPts val="0"/>
                </a:spcAft>
              </a:pPr>
              <a:endParaRPr lang="zh-CN" altLang="en-US">
                <a:solidFill>
                  <a:srgbClr val="000000"/>
                </a:solidFill>
                <a:latin typeface="Arial"/>
                <a:ea typeface="黑体"/>
              </a:endParaRPr>
            </a:p>
          </p:txBody>
        </p:sp>
      </p:grpSp>
      <p:sp>
        <p:nvSpPr>
          <p:cNvPr id="107" name="AutoShape 33"/>
          <p:cNvSpPr>
            <a:spLocks noChangeArrowheads="1"/>
          </p:cNvSpPr>
          <p:nvPr/>
        </p:nvSpPr>
        <p:spPr bwMode="gray">
          <a:xfrm rot="16200000">
            <a:off x="1928794" y="3429000"/>
            <a:ext cx="571504" cy="428628"/>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0000"/>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pPr>
            <a:endParaRPr lang="zh-CN" alt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9512099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wipe(down)">
                                      <p:cBhvr>
                                        <p:cTn id="12" dur="500"/>
                                        <p:tgtEl>
                                          <p:spTgt spid="107"/>
                                        </p:tgtEl>
                                      </p:cBhvr>
                                    </p:animEffect>
                                  </p:childTnLst>
                                </p:cTn>
                              </p:par>
                              <p:par>
                                <p:cTn id="13" presetID="22" presetClass="entr" presetSubtype="4" fill="hold" nodeType="withEffect">
                                  <p:stCondLst>
                                    <p:cond delay="0"/>
                                  </p:stCondLst>
                                  <p:childTnLst>
                                    <p:set>
                                      <p:cBhvr>
                                        <p:cTn id="14" dur="1" fill="hold">
                                          <p:stCondLst>
                                            <p:cond delay="0"/>
                                          </p:stCondLst>
                                        </p:cTn>
                                        <p:tgtEl>
                                          <p:spTgt spid="149508"/>
                                        </p:tgtEl>
                                        <p:attrNameLst>
                                          <p:attrName>style.visibility</p:attrName>
                                        </p:attrNameLst>
                                      </p:cBhvr>
                                      <p:to>
                                        <p:strVal val="visible"/>
                                      </p:to>
                                    </p:set>
                                    <p:animEffect transition="in" filter="wipe(down)">
                                      <p:cBhvr>
                                        <p:cTn id="15" dur="500"/>
                                        <p:tgtEl>
                                          <p:spTgt spid="14950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ipe(down)">
                                      <p:cBhvr>
                                        <p:cTn id="20" dur="500"/>
                                        <p:tgtEl>
                                          <p:spTgt spid="43"/>
                                        </p:tgtEl>
                                      </p:cBhvr>
                                    </p:animEffect>
                                  </p:childTnLst>
                                </p:cTn>
                              </p:par>
                              <p:par>
                                <p:cTn id="21" presetID="22" presetClass="entr" presetSubtype="4"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wipe(down)">
                                      <p:cBhvr>
                                        <p:cTn id="28" dur="500"/>
                                        <p:tgtEl>
                                          <p:spTgt spid="39"/>
                                        </p:tgtEl>
                                      </p:cBhvr>
                                    </p:animEffect>
                                  </p:childTnLst>
                                </p:cTn>
                              </p:par>
                              <p:par>
                                <p:cTn id="29" presetID="22" presetClass="entr" presetSubtype="4"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wipe(down)">
                                      <p:cBhvr>
                                        <p:cTn id="36" dur="500"/>
                                        <p:tgtEl>
                                          <p:spTgt spid="40"/>
                                        </p:tgtEl>
                                      </p:cBhvr>
                                    </p:animEffect>
                                  </p:childTnLst>
                                </p:cTn>
                              </p:par>
                              <p:par>
                                <p:cTn id="37" presetID="22" presetClass="entr" presetSubtype="4"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down)">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down)">
                                      <p:cBhvr>
                                        <p:cTn id="44" dur="500"/>
                                        <p:tgtEl>
                                          <p:spTgt spid="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down)">
                                      <p:cBhvr>
                                        <p:cTn id="47" dur="500"/>
                                        <p:tgtEl>
                                          <p:spTgt spid="4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wipe(down)">
                                      <p:cBhvr>
                                        <p:cTn id="5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3" grpId="0" animBg="1"/>
      <p:bldP spid="44" grpId="0" animBg="1"/>
      <p:bldP spid="45" grpId="0" animBg="1"/>
      <p:bldP spid="10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504" y="692696"/>
            <a:ext cx="8928992" cy="5976664"/>
            <a:chOff x="323850" y="44624"/>
            <a:chExt cx="8424863" cy="6624736"/>
          </a:xfrm>
        </p:grpSpPr>
        <p:sp>
          <p:nvSpPr>
            <p:cNvPr id="40" name="矩形 39"/>
            <p:cNvSpPr/>
            <p:nvPr/>
          </p:nvSpPr>
          <p:spPr bwMode="auto">
            <a:xfrm>
              <a:off x="323850" y="44624"/>
              <a:ext cx="8424863" cy="6624736"/>
            </a:xfrm>
            <a:prstGeom prst="rect">
              <a:avLst/>
            </a:prstGeom>
            <a:solidFill>
              <a:srgbClr val="FFFF00"/>
            </a:solidFill>
            <a:ln w="9525">
              <a:solidFill>
                <a:schemeClr val="tx1"/>
              </a:solidFill>
              <a:tailEnd type="triangle"/>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zh-CN" altLang="en-US" sz="2400">
                <a:latin typeface="黑体" pitchFamily="49" charset="-122"/>
                <a:cs typeface="Times New Roman" pitchFamily="18" charset="0"/>
              </a:endParaRPr>
            </a:p>
          </p:txBody>
        </p:sp>
        <p:sp>
          <p:nvSpPr>
            <p:cNvPr id="41" name="矩形 40"/>
            <p:cNvSpPr/>
            <p:nvPr/>
          </p:nvSpPr>
          <p:spPr bwMode="auto">
            <a:xfrm>
              <a:off x="431800" y="592312"/>
              <a:ext cx="8201025" cy="892472"/>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a:lstStyle/>
            <a:p>
              <a:pPr algn="ctr">
                <a:defRPr/>
              </a:pPr>
              <a:r>
                <a:rPr lang="zh-CN" altLang="en-US" sz="1600" dirty="0">
                  <a:solidFill>
                    <a:schemeClr val="tx1"/>
                  </a:solidFill>
                  <a:latin typeface="黑体" pitchFamily="49" charset="-122"/>
                </a:rPr>
                <a:t>专业应用系统</a:t>
              </a:r>
            </a:p>
          </p:txBody>
        </p:sp>
        <p:sp>
          <p:nvSpPr>
            <p:cNvPr id="42" name="矩形 41"/>
            <p:cNvSpPr/>
            <p:nvPr/>
          </p:nvSpPr>
          <p:spPr bwMode="auto">
            <a:xfrm>
              <a:off x="431800" y="1556792"/>
              <a:ext cx="8201025" cy="5021385"/>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a:lstStyle/>
            <a:p>
              <a:pPr algn="ctr">
                <a:defRPr/>
              </a:pPr>
              <a:r>
                <a:rPr lang="zh-CN" altLang="en-US" sz="1600" dirty="0">
                  <a:solidFill>
                    <a:schemeClr val="tx1"/>
                  </a:solidFill>
                  <a:latin typeface="黑体" pitchFamily="49" charset="-122"/>
                </a:rPr>
                <a:t>基础支撑软件</a:t>
              </a:r>
            </a:p>
          </p:txBody>
        </p:sp>
        <p:sp>
          <p:nvSpPr>
            <p:cNvPr id="44" name="矩形 43"/>
            <p:cNvSpPr/>
            <p:nvPr/>
          </p:nvSpPr>
          <p:spPr bwMode="auto">
            <a:xfrm>
              <a:off x="3251200" y="3258047"/>
              <a:ext cx="2535238" cy="1399951"/>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协同仿真管理</a:t>
              </a:r>
            </a:p>
          </p:txBody>
        </p:sp>
        <p:sp>
          <p:nvSpPr>
            <p:cNvPr id="45" name="矩形 44"/>
            <p:cNvSpPr/>
            <p:nvPr/>
          </p:nvSpPr>
          <p:spPr bwMode="auto">
            <a:xfrm>
              <a:off x="5967413" y="3258047"/>
              <a:ext cx="2535237" cy="1399951"/>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多学科</a:t>
              </a:r>
              <a:r>
                <a:rPr lang="zh-CN" altLang="en-US" sz="1600" dirty="0" smtClean="0">
                  <a:solidFill>
                    <a:schemeClr val="tx1"/>
                  </a:solidFill>
                  <a:latin typeface="黑体" pitchFamily="49" charset="-122"/>
                </a:rPr>
                <a:t>集成</a:t>
              </a:r>
              <a:r>
                <a:rPr lang="zh-CN" altLang="en-US" sz="1600" dirty="0">
                  <a:solidFill>
                    <a:schemeClr val="tx1"/>
                  </a:solidFill>
                  <a:latin typeface="黑体" pitchFamily="49" charset="-122"/>
                </a:rPr>
                <a:t>优化</a:t>
              </a:r>
            </a:p>
          </p:txBody>
        </p:sp>
        <p:sp>
          <p:nvSpPr>
            <p:cNvPr id="46" name="矩形 45"/>
            <p:cNvSpPr/>
            <p:nvPr/>
          </p:nvSpPr>
          <p:spPr bwMode="auto">
            <a:xfrm>
              <a:off x="533400"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a:t>
              </a:r>
              <a:r>
                <a:rPr lang="zh-CN" altLang="en-US" sz="1400" dirty="0">
                  <a:solidFill>
                    <a:schemeClr val="tx1"/>
                  </a:solidFill>
                  <a:latin typeface="黑体" pitchFamily="49" charset="-122"/>
                </a:rPr>
                <a:t>一</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47" name="矩形 46"/>
            <p:cNvSpPr/>
            <p:nvPr/>
          </p:nvSpPr>
          <p:spPr bwMode="auto">
            <a:xfrm>
              <a:off x="3979863"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专业四</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48" name="矩形 47"/>
            <p:cNvSpPr/>
            <p:nvPr/>
          </p:nvSpPr>
          <p:spPr bwMode="auto">
            <a:xfrm>
              <a:off x="5129213"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专业五</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49" name="矩形 48"/>
            <p:cNvSpPr/>
            <p:nvPr/>
          </p:nvSpPr>
          <p:spPr bwMode="auto">
            <a:xfrm>
              <a:off x="6278563" y="944280"/>
              <a:ext cx="1074737"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专业六</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50" name="矩形 49"/>
            <p:cNvSpPr/>
            <p:nvPr/>
          </p:nvSpPr>
          <p:spPr bwMode="auto">
            <a:xfrm>
              <a:off x="7426325"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altLang="zh-CN" sz="1400">
                  <a:solidFill>
                    <a:schemeClr val="tx1"/>
                  </a:solidFill>
                  <a:latin typeface="黑体" pitchFamily="49" charset="-122"/>
                </a:rPr>
                <a:t>…….</a:t>
              </a:r>
              <a:endParaRPr lang="zh-CN" altLang="en-US" sz="1400">
                <a:solidFill>
                  <a:schemeClr val="tx1"/>
                </a:solidFill>
                <a:latin typeface="黑体" pitchFamily="49" charset="-122"/>
              </a:endParaRPr>
            </a:p>
          </p:txBody>
        </p:sp>
        <p:sp>
          <p:nvSpPr>
            <p:cNvPr id="52" name="矩形 51"/>
            <p:cNvSpPr/>
            <p:nvPr/>
          </p:nvSpPr>
          <p:spPr bwMode="auto">
            <a:xfrm>
              <a:off x="533400" y="4730007"/>
              <a:ext cx="7969250" cy="85923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过程数据管理</a:t>
              </a:r>
            </a:p>
          </p:txBody>
        </p:sp>
        <p:sp>
          <p:nvSpPr>
            <p:cNvPr id="53" name="矩形 52"/>
            <p:cNvSpPr/>
            <p:nvPr/>
          </p:nvSpPr>
          <p:spPr bwMode="auto">
            <a:xfrm>
              <a:off x="533400" y="3258047"/>
              <a:ext cx="2535238" cy="1399951"/>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设计导航</a:t>
              </a:r>
            </a:p>
          </p:txBody>
        </p:sp>
        <p:sp>
          <p:nvSpPr>
            <p:cNvPr id="8215" name="矩形 53"/>
            <p:cNvSpPr>
              <a:spLocks noChangeArrowheads="1"/>
            </p:cNvSpPr>
            <p:nvPr/>
          </p:nvSpPr>
          <p:spPr bwMode="auto">
            <a:xfrm>
              <a:off x="2938331" y="80962"/>
              <a:ext cx="27494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dirty="0" smtClean="0">
                  <a:latin typeface="黑体" pitchFamily="2" charset="-122"/>
                  <a:ea typeface="黑体" pitchFamily="2" charset="-122"/>
                  <a:cs typeface="Times New Roman" pitchFamily="18" charset="0"/>
                </a:rPr>
                <a:t>综合设计仿真管理平台</a:t>
              </a:r>
              <a:endParaRPr lang="zh-CN" altLang="en-US" sz="2000" dirty="0">
                <a:latin typeface="黑体" pitchFamily="2" charset="-122"/>
                <a:ea typeface="黑体" pitchFamily="2" charset="-122"/>
                <a:cs typeface="Times New Roman" pitchFamily="18" charset="0"/>
              </a:endParaRPr>
            </a:p>
          </p:txBody>
        </p:sp>
        <p:sp>
          <p:nvSpPr>
            <p:cNvPr id="59" name="矩形 58"/>
            <p:cNvSpPr/>
            <p:nvPr/>
          </p:nvSpPr>
          <p:spPr bwMode="auto">
            <a:xfrm>
              <a:off x="739775"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元数据管理</a:t>
              </a:r>
              <a:endParaRPr lang="zh-CN" altLang="en-US" sz="1200" dirty="0">
                <a:solidFill>
                  <a:schemeClr val="tx1"/>
                </a:solidFill>
              </a:endParaRPr>
            </a:p>
          </p:txBody>
        </p:sp>
        <p:sp>
          <p:nvSpPr>
            <p:cNvPr id="60" name="矩形 59"/>
            <p:cNvSpPr/>
            <p:nvPr/>
          </p:nvSpPr>
          <p:spPr bwMode="auto">
            <a:xfrm>
              <a:off x="2028825"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数据可视化</a:t>
              </a:r>
            </a:p>
          </p:txBody>
        </p:sp>
        <p:sp>
          <p:nvSpPr>
            <p:cNvPr id="61" name="矩形 60"/>
            <p:cNvSpPr/>
            <p:nvPr/>
          </p:nvSpPr>
          <p:spPr bwMode="auto">
            <a:xfrm>
              <a:off x="3319463"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数据对比</a:t>
              </a:r>
            </a:p>
          </p:txBody>
        </p:sp>
        <p:sp>
          <p:nvSpPr>
            <p:cNvPr id="62" name="矩形 61"/>
            <p:cNvSpPr/>
            <p:nvPr/>
          </p:nvSpPr>
          <p:spPr bwMode="auto">
            <a:xfrm>
              <a:off x="4608513"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数据谱系</a:t>
              </a:r>
            </a:p>
          </p:txBody>
        </p:sp>
        <p:sp>
          <p:nvSpPr>
            <p:cNvPr id="63" name="矩形 62"/>
            <p:cNvSpPr/>
            <p:nvPr/>
          </p:nvSpPr>
          <p:spPr bwMode="auto">
            <a:xfrm>
              <a:off x="5899150"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多视图管理</a:t>
              </a:r>
            </a:p>
          </p:txBody>
        </p:sp>
        <p:sp>
          <p:nvSpPr>
            <p:cNvPr id="64" name="矩形 63"/>
            <p:cNvSpPr/>
            <p:nvPr/>
          </p:nvSpPr>
          <p:spPr bwMode="auto">
            <a:xfrm>
              <a:off x="7188200"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200" dirty="0">
                  <a:latin typeface="黑体" pitchFamily="49" charset="-122"/>
                </a:rPr>
                <a:t>数据</a:t>
              </a:r>
              <a:r>
                <a:rPr lang="zh-CN" altLang="en-US" sz="1200" dirty="0" smtClean="0">
                  <a:latin typeface="黑体" pitchFamily="49" charset="-122"/>
                </a:rPr>
                <a:t>备份恢复</a:t>
              </a:r>
              <a:endParaRPr lang="zh-CN" altLang="en-US" sz="1200" dirty="0">
                <a:latin typeface="黑体" pitchFamily="49" charset="-122"/>
              </a:endParaRPr>
            </a:p>
          </p:txBody>
        </p:sp>
        <p:sp>
          <p:nvSpPr>
            <p:cNvPr id="65" name="矩形 64"/>
            <p:cNvSpPr/>
            <p:nvPr/>
          </p:nvSpPr>
          <p:spPr bwMode="auto">
            <a:xfrm>
              <a:off x="1682750"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专业二</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66" name="矩形 65"/>
            <p:cNvSpPr/>
            <p:nvPr/>
          </p:nvSpPr>
          <p:spPr bwMode="auto">
            <a:xfrm>
              <a:off x="2832100"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专业三</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68" name="矩形 67"/>
            <p:cNvSpPr/>
            <p:nvPr/>
          </p:nvSpPr>
          <p:spPr bwMode="auto">
            <a:xfrm>
              <a:off x="621561" y="3609876"/>
              <a:ext cx="1179457"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200" dirty="0" smtClean="0">
                  <a:latin typeface="黑体" pitchFamily="49" charset="-122"/>
                </a:rPr>
                <a:t>设计过程定义</a:t>
              </a:r>
              <a:endParaRPr lang="zh-CN" altLang="en-US" sz="1200" dirty="0">
                <a:latin typeface="黑体" pitchFamily="49" charset="-122"/>
              </a:endParaRPr>
            </a:p>
          </p:txBody>
        </p:sp>
        <p:sp>
          <p:nvSpPr>
            <p:cNvPr id="69" name="矩形 68"/>
            <p:cNvSpPr/>
            <p:nvPr/>
          </p:nvSpPr>
          <p:spPr bwMode="auto">
            <a:xfrm>
              <a:off x="1859074" y="3609876"/>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设计工具封装</a:t>
              </a:r>
            </a:p>
          </p:txBody>
        </p:sp>
        <p:sp>
          <p:nvSpPr>
            <p:cNvPr id="70" name="矩形 69"/>
            <p:cNvSpPr/>
            <p:nvPr/>
          </p:nvSpPr>
          <p:spPr bwMode="auto">
            <a:xfrm>
              <a:off x="621562" y="4153942"/>
              <a:ext cx="1179456"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设计过程管理</a:t>
              </a:r>
            </a:p>
          </p:txBody>
        </p:sp>
        <p:sp>
          <p:nvSpPr>
            <p:cNvPr id="71" name="矩形 70"/>
            <p:cNvSpPr/>
            <p:nvPr/>
          </p:nvSpPr>
          <p:spPr bwMode="auto">
            <a:xfrm>
              <a:off x="1859074" y="4153942"/>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设计过程监控</a:t>
              </a:r>
            </a:p>
          </p:txBody>
        </p:sp>
        <p:sp>
          <p:nvSpPr>
            <p:cNvPr id="72" name="矩形 71"/>
            <p:cNvSpPr/>
            <p:nvPr/>
          </p:nvSpPr>
          <p:spPr bwMode="auto">
            <a:xfrm>
              <a:off x="3356064" y="3641874"/>
              <a:ext cx="1179457"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仿真工具集成</a:t>
              </a:r>
            </a:p>
          </p:txBody>
        </p:sp>
        <p:sp>
          <p:nvSpPr>
            <p:cNvPr id="73" name="矩形 72"/>
            <p:cNvSpPr/>
            <p:nvPr/>
          </p:nvSpPr>
          <p:spPr bwMode="auto">
            <a:xfrm>
              <a:off x="4593577" y="3641874"/>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仿真</a:t>
              </a:r>
              <a:r>
                <a:rPr lang="zh-CN" altLang="en-US" sz="1200" dirty="0" smtClean="0">
                  <a:solidFill>
                    <a:schemeClr val="tx1"/>
                  </a:solidFill>
                </a:rPr>
                <a:t>向导模板</a:t>
              </a:r>
              <a:endParaRPr lang="zh-CN" altLang="en-US" sz="1200" dirty="0">
                <a:solidFill>
                  <a:schemeClr val="tx1"/>
                </a:solidFill>
              </a:endParaRPr>
            </a:p>
          </p:txBody>
        </p:sp>
        <p:sp>
          <p:nvSpPr>
            <p:cNvPr id="87" name="矩形 86"/>
            <p:cNvSpPr/>
            <p:nvPr/>
          </p:nvSpPr>
          <p:spPr bwMode="auto">
            <a:xfrm>
              <a:off x="533400" y="1916832"/>
              <a:ext cx="7987506" cy="1257077"/>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协同研发流程管理</a:t>
              </a:r>
            </a:p>
          </p:txBody>
        </p:sp>
        <p:sp>
          <p:nvSpPr>
            <p:cNvPr id="74" name="矩形 73"/>
            <p:cNvSpPr/>
            <p:nvPr/>
          </p:nvSpPr>
          <p:spPr bwMode="auto">
            <a:xfrm>
              <a:off x="3356065" y="4185940"/>
              <a:ext cx="1179456"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仿真过程集成</a:t>
              </a:r>
            </a:p>
          </p:txBody>
        </p:sp>
        <p:sp>
          <p:nvSpPr>
            <p:cNvPr id="75" name="矩形 74"/>
            <p:cNvSpPr/>
            <p:nvPr/>
          </p:nvSpPr>
          <p:spPr bwMode="auto">
            <a:xfrm>
              <a:off x="4593577" y="4185940"/>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资源任务</a:t>
              </a:r>
              <a:r>
                <a:rPr lang="zh-CN" altLang="en-US" sz="1200" dirty="0">
                  <a:solidFill>
                    <a:schemeClr val="tx1"/>
                  </a:solidFill>
                </a:rPr>
                <a:t>调度</a:t>
              </a:r>
            </a:p>
          </p:txBody>
        </p:sp>
        <p:sp>
          <p:nvSpPr>
            <p:cNvPr id="76" name="矩形 75"/>
            <p:cNvSpPr/>
            <p:nvPr/>
          </p:nvSpPr>
          <p:spPr bwMode="auto">
            <a:xfrm>
              <a:off x="6092368" y="3649886"/>
              <a:ext cx="1179457"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优化流程定义</a:t>
              </a:r>
            </a:p>
          </p:txBody>
        </p:sp>
        <p:sp>
          <p:nvSpPr>
            <p:cNvPr id="77" name="矩形 76"/>
            <p:cNvSpPr/>
            <p:nvPr/>
          </p:nvSpPr>
          <p:spPr bwMode="auto">
            <a:xfrm>
              <a:off x="7329881" y="3649886"/>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优化组件封装</a:t>
              </a:r>
            </a:p>
          </p:txBody>
        </p:sp>
        <p:sp>
          <p:nvSpPr>
            <p:cNvPr id="78" name="矩形 77"/>
            <p:cNvSpPr/>
            <p:nvPr/>
          </p:nvSpPr>
          <p:spPr bwMode="auto">
            <a:xfrm>
              <a:off x="6092369" y="4193952"/>
              <a:ext cx="1179456"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多方案对比</a:t>
              </a:r>
            </a:p>
          </p:txBody>
        </p:sp>
        <p:sp>
          <p:nvSpPr>
            <p:cNvPr id="79" name="矩形 78"/>
            <p:cNvSpPr/>
            <p:nvPr/>
          </p:nvSpPr>
          <p:spPr bwMode="auto">
            <a:xfrm>
              <a:off x="7329881" y="4193952"/>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多学科优化</a:t>
              </a:r>
            </a:p>
          </p:txBody>
        </p:sp>
        <p:sp>
          <p:nvSpPr>
            <p:cNvPr id="80" name="矩形 79"/>
            <p:cNvSpPr/>
            <p:nvPr/>
          </p:nvSpPr>
          <p:spPr bwMode="auto">
            <a:xfrm>
              <a:off x="539552" y="5666110"/>
              <a:ext cx="7969250" cy="85923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工程资源管理</a:t>
              </a:r>
            </a:p>
          </p:txBody>
        </p:sp>
        <p:sp>
          <p:nvSpPr>
            <p:cNvPr id="81" name="矩形 80"/>
            <p:cNvSpPr/>
            <p:nvPr/>
          </p:nvSpPr>
          <p:spPr bwMode="auto">
            <a:xfrm>
              <a:off x="745927"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流程模板库</a:t>
              </a:r>
              <a:endParaRPr lang="zh-CN" altLang="en-US" sz="1200" dirty="0">
                <a:solidFill>
                  <a:schemeClr val="tx1"/>
                </a:solidFill>
              </a:endParaRPr>
            </a:p>
          </p:txBody>
        </p:sp>
        <p:sp>
          <p:nvSpPr>
            <p:cNvPr id="82" name="矩形 81"/>
            <p:cNvSpPr/>
            <p:nvPr/>
          </p:nvSpPr>
          <p:spPr bwMode="auto">
            <a:xfrm>
              <a:off x="2034977"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设计模型库</a:t>
              </a:r>
              <a:endParaRPr lang="zh-CN" altLang="en-US" sz="1200" dirty="0">
                <a:solidFill>
                  <a:schemeClr val="tx1"/>
                </a:solidFill>
              </a:endParaRPr>
            </a:p>
          </p:txBody>
        </p:sp>
        <p:sp>
          <p:nvSpPr>
            <p:cNvPr id="83" name="矩形 82"/>
            <p:cNvSpPr/>
            <p:nvPr/>
          </p:nvSpPr>
          <p:spPr bwMode="auto">
            <a:xfrm>
              <a:off x="3325615"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仿真模板库</a:t>
              </a:r>
              <a:endParaRPr lang="zh-CN" altLang="en-US" sz="1200" dirty="0">
                <a:solidFill>
                  <a:schemeClr val="tx1"/>
                </a:solidFill>
              </a:endParaRPr>
            </a:p>
          </p:txBody>
        </p:sp>
        <p:sp>
          <p:nvSpPr>
            <p:cNvPr id="84" name="矩形 83"/>
            <p:cNvSpPr/>
            <p:nvPr/>
          </p:nvSpPr>
          <p:spPr bwMode="auto">
            <a:xfrm>
              <a:off x="4614665"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优化模型库</a:t>
              </a:r>
              <a:endParaRPr lang="zh-CN" altLang="en-US" sz="1200" dirty="0">
                <a:solidFill>
                  <a:schemeClr val="tx1"/>
                </a:solidFill>
              </a:endParaRPr>
            </a:p>
          </p:txBody>
        </p:sp>
        <p:sp>
          <p:nvSpPr>
            <p:cNvPr id="85" name="矩形 84"/>
            <p:cNvSpPr/>
            <p:nvPr/>
          </p:nvSpPr>
          <p:spPr bwMode="auto">
            <a:xfrm>
              <a:off x="5905302"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设计知识库</a:t>
              </a:r>
            </a:p>
          </p:txBody>
        </p:sp>
        <p:sp>
          <p:nvSpPr>
            <p:cNvPr id="86" name="矩形 85"/>
            <p:cNvSpPr/>
            <p:nvPr/>
          </p:nvSpPr>
          <p:spPr bwMode="auto">
            <a:xfrm>
              <a:off x="7194352"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仿真知识库</a:t>
              </a:r>
            </a:p>
          </p:txBody>
        </p:sp>
        <p:sp>
          <p:nvSpPr>
            <p:cNvPr id="88" name="矩形 87"/>
            <p:cNvSpPr/>
            <p:nvPr/>
          </p:nvSpPr>
          <p:spPr bwMode="auto">
            <a:xfrm>
              <a:off x="533400" y="2288084"/>
              <a:ext cx="3938588" cy="885825"/>
            </a:xfrm>
            <a:prstGeom prst="rect">
              <a:avLst/>
            </a:prstGeom>
            <a:solidFill>
              <a:schemeClr val="accent3">
                <a:lumMod val="20000"/>
                <a:lumOff val="80000"/>
              </a:schemeClr>
            </a:solidFill>
            <a:ln>
              <a:tailEnd type="triangle"/>
            </a:ln>
          </p:spPr>
          <p:style>
            <a:lnRef idx="1">
              <a:schemeClr val="accent3"/>
            </a:lnRef>
            <a:fillRef idx="2">
              <a:schemeClr val="accent3"/>
            </a:fillRef>
            <a:effectRef idx="1">
              <a:schemeClr val="accent3"/>
            </a:effectRef>
            <a:fontRef idx="minor">
              <a:schemeClr val="dk1"/>
            </a:fontRef>
          </p:style>
          <p:txBody>
            <a:bodyPr/>
            <a:lstStyle/>
            <a:p>
              <a:pPr algn="ctr">
                <a:defRPr/>
              </a:pPr>
              <a:r>
                <a:rPr lang="zh-CN" altLang="en-US" sz="1600" dirty="0" smtClean="0">
                  <a:solidFill>
                    <a:schemeClr val="tx1"/>
                  </a:solidFill>
                  <a:latin typeface="黑体" pitchFamily="49" charset="-122"/>
                </a:rPr>
                <a:t>流程</a:t>
              </a:r>
              <a:r>
                <a:rPr lang="zh-CN" altLang="en-US" sz="1600" dirty="0">
                  <a:solidFill>
                    <a:schemeClr val="tx1"/>
                  </a:solidFill>
                  <a:latin typeface="黑体" pitchFamily="49" charset="-122"/>
                </a:rPr>
                <a:t>管理</a:t>
              </a:r>
            </a:p>
          </p:txBody>
        </p:sp>
        <p:sp>
          <p:nvSpPr>
            <p:cNvPr id="89" name="矩形 88"/>
            <p:cNvSpPr/>
            <p:nvPr/>
          </p:nvSpPr>
          <p:spPr bwMode="auto">
            <a:xfrm>
              <a:off x="2578879"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流程监控</a:t>
              </a:r>
            </a:p>
          </p:txBody>
        </p:sp>
        <p:sp>
          <p:nvSpPr>
            <p:cNvPr id="90" name="矩形 89"/>
            <p:cNvSpPr/>
            <p:nvPr/>
          </p:nvSpPr>
          <p:spPr bwMode="auto">
            <a:xfrm>
              <a:off x="583977"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200" dirty="0" smtClean="0">
                  <a:latin typeface="黑体" pitchFamily="49" charset="-122"/>
                </a:rPr>
                <a:t>流程</a:t>
              </a:r>
              <a:r>
                <a:rPr lang="zh-CN" altLang="en-US" sz="1200" dirty="0">
                  <a:latin typeface="黑体" pitchFamily="49" charset="-122"/>
                </a:rPr>
                <a:t>定义</a:t>
              </a:r>
            </a:p>
          </p:txBody>
        </p:sp>
        <p:sp>
          <p:nvSpPr>
            <p:cNvPr id="91" name="矩形 90"/>
            <p:cNvSpPr/>
            <p:nvPr/>
          </p:nvSpPr>
          <p:spPr bwMode="auto">
            <a:xfrm>
              <a:off x="1581428"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流程执行</a:t>
              </a:r>
            </a:p>
          </p:txBody>
        </p:sp>
        <p:sp>
          <p:nvSpPr>
            <p:cNvPr id="92" name="矩形 91"/>
            <p:cNvSpPr/>
            <p:nvPr/>
          </p:nvSpPr>
          <p:spPr bwMode="auto">
            <a:xfrm>
              <a:off x="3576330"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latin typeface="黑体" pitchFamily="49" charset="-122"/>
                </a:rPr>
                <a:t>应用集成</a:t>
              </a:r>
              <a:endParaRPr lang="zh-CN" altLang="en-US" sz="1200" dirty="0">
                <a:latin typeface="黑体" pitchFamily="49" charset="-122"/>
              </a:endParaRPr>
            </a:p>
          </p:txBody>
        </p:sp>
        <p:sp>
          <p:nvSpPr>
            <p:cNvPr id="93" name="矩形 92"/>
            <p:cNvSpPr/>
            <p:nvPr/>
          </p:nvSpPr>
          <p:spPr bwMode="auto">
            <a:xfrm>
              <a:off x="4536281" y="2281734"/>
              <a:ext cx="3984625" cy="885825"/>
            </a:xfrm>
            <a:prstGeom prst="rect">
              <a:avLst/>
            </a:prstGeom>
            <a:solidFill>
              <a:schemeClr val="accent3">
                <a:lumMod val="20000"/>
                <a:lumOff val="80000"/>
              </a:schemeClr>
            </a:solidFill>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协同任务管理</a:t>
              </a:r>
            </a:p>
          </p:txBody>
        </p:sp>
        <p:sp>
          <p:nvSpPr>
            <p:cNvPr id="94" name="矩形 93"/>
            <p:cNvSpPr/>
            <p:nvPr/>
          </p:nvSpPr>
          <p:spPr bwMode="auto">
            <a:xfrm>
              <a:off x="4573781"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任务管理</a:t>
              </a:r>
            </a:p>
          </p:txBody>
        </p:sp>
        <p:sp>
          <p:nvSpPr>
            <p:cNvPr id="95" name="矩形 94"/>
            <p:cNvSpPr/>
            <p:nvPr/>
          </p:nvSpPr>
          <p:spPr bwMode="auto">
            <a:xfrm>
              <a:off x="5571232"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任务执行</a:t>
              </a:r>
            </a:p>
          </p:txBody>
        </p:sp>
        <p:sp>
          <p:nvSpPr>
            <p:cNvPr id="96" name="矩形 95"/>
            <p:cNvSpPr/>
            <p:nvPr/>
          </p:nvSpPr>
          <p:spPr bwMode="auto">
            <a:xfrm>
              <a:off x="7566137"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任务统计</a:t>
              </a:r>
            </a:p>
          </p:txBody>
        </p:sp>
        <p:sp>
          <p:nvSpPr>
            <p:cNvPr id="97" name="矩形 96"/>
            <p:cNvSpPr/>
            <p:nvPr/>
          </p:nvSpPr>
          <p:spPr bwMode="auto">
            <a:xfrm>
              <a:off x="6568683"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任务监控</a:t>
              </a:r>
            </a:p>
          </p:txBody>
        </p:sp>
      </p:grpSp>
      <p:sp>
        <p:nvSpPr>
          <p:cNvPr id="54" name="标题 8"/>
          <p:cNvSpPr>
            <a:spLocks noGrp="1"/>
          </p:cNvSpPr>
          <p:nvPr>
            <p:ph type="title"/>
          </p:nvPr>
        </p:nvSpPr>
        <p:spPr>
          <a:xfrm>
            <a:off x="142844" y="44624"/>
            <a:ext cx="6229356" cy="669732"/>
          </a:xfrm>
        </p:spPr>
        <p:txBody>
          <a:bodyPr/>
          <a:lstStyle/>
          <a:p>
            <a:r>
              <a:rPr lang="zh-CN" altLang="en-US" dirty="0" smtClean="0"/>
              <a:t>平台架构</a:t>
            </a:r>
            <a:endParaRPr lang="zh-CN" altLang="en-US" dirty="0"/>
          </a:p>
        </p:txBody>
      </p:sp>
      <p:sp>
        <p:nvSpPr>
          <p:cNvPr id="56" name="矩形 55"/>
          <p:cNvSpPr/>
          <p:nvPr/>
        </p:nvSpPr>
        <p:spPr bwMode="auto">
          <a:xfrm>
            <a:off x="185596" y="5694905"/>
            <a:ext cx="8609461" cy="1005537"/>
          </a:xfrm>
          <a:prstGeom prst="rect">
            <a:avLst/>
          </a:prstGeom>
          <a:solidFill>
            <a:schemeClr val="accent1">
              <a:alpha val="58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39381360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pPr eaLnBrk="1" hangingPunct="1"/>
            <a:r>
              <a:rPr lang="zh-CN" altLang="en-US" dirty="0" smtClean="0"/>
              <a:t>工程资源基础库建设</a:t>
            </a:r>
          </a:p>
        </p:txBody>
      </p:sp>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4665663"/>
            <a:ext cx="2232025"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t="11511"/>
          <a:stretch>
            <a:fillRect/>
          </a:stretch>
        </p:blipFill>
        <p:spPr bwMode="auto">
          <a:xfrm>
            <a:off x="2752725" y="4703763"/>
            <a:ext cx="225107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AutoShape 2"/>
          <p:cNvSpPr>
            <a:spLocks noChangeArrowheads="1"/>
          </p:cNvSpPr>
          <p:nvPr/>
        </p:nvSpPr>
        <p:spPr bwMode="auto">
          <a:xfrm>
            <a:off x="250825" y="836613"/>
            <a:ext cx="3960813" cy="1439862"/>
          </a:xfrm>
          <a:prstGeom prst="bevel">
            <a:avLst>
              <a:gd name="adj" fmla="val 773"/>
            </a:avLst>
          </a:prstGeom>
          <a:gradFill rotWithShape="1">
            <a:gsLst>
              <a:gs pos="0">
                <a:srgbClr val="F9F9F9"/>
              </a:gs>
              <a:gs pos="100000">
                <a:srgbClr val="C0C0C0"/>
              </a:gs>
            </a:gsLst>
            <a:lin ang="5400000" scaled="1"/>
          </a:gradFill>
          <a:ln w="9525">
            <a:solidFill>
              <a:srgbClr val="C0C0C0"/>
            </a:solidFill>
            <a:miter lim="800000"/>
            <a:headEnd/>
            <a:tailEnd/>
          </a:ln>
        </p:spPr>
        <p:txBody>
          <a:bodyPr wrap="none" anchor="ctr"/>
          <a:lstStyle/>
          <a:p>
            <a:pPr>
              <a:lnSpc>
                <a:spcPct val="150000"/>
              </a:lnSpc>
            </a:pPr>
            <a:r>
              <a:rPr lang="zh-CN" altLang="en-US" sz="1600" b="1">
                <a:solidFill>
                  <a:srgbClr val="000000"/>
                </a:solidFill>
                <a:latin typeface="Times New Roman" pitchFamily="18" charset="0"/>
                <a:cs typeface="Times New Roman" pitchFamily="18" charset="0"/>
              </a:rPr>
              <a:t>研发基础库构建</a:t>
            </a:r>
            <a:endParaRPr lang="en-US" altLang="zh-CN" sz="1000">
              <a:cs typeface="Times New Roman" pitchFamily="18" charset="0"/>
            </a:endParaRPr>
          </a:p>
          <a:p>
            <a:pPr>
              <a:lnSpc>
                <a:spcPct val="150000"/>
              </a:lnSpc>
              <a:buFont typeface="Wingdings" pitchFamily="2" charset="2"/>
              <a:buChar char="n"/>
            </a:pPr>
            <a:r>
              <a:rPr lang="zh-CN" altLang="en-US" sz="1600">
                <a:solidFill>
                  <a:srgbClr val="000000"/>
                </a:solidFill>
                <a:latin typeface="Times New Roman" pitchFamily="18" charset="0"/>
                <a:cs typeface="Times New Roman" pitchFamily="18" charset="0"/>
              </a:rPr>
              <a:t>按专业、科室等部署数据库</a:t>
            </a:r>
            <a:endParaRPr lang="zh-CN" altLang="de-DE" sz="1000"/>
          </a:p>
          <a:p>
            <a:pPr>
              <a:lnSpc>
                <a:spcPct val="150000"/>
              </a:lnSpc>
              <a:buFont typeface="Wingdings" pitchFamily="2" charset="2"/>
              <a:buChar char="n"/>
            </a:pPr>
            <a:r>
              <a:rPr lang="zh-CN" altLang="en-US" sz="1600">
                <a:solidFill>
                  <a:srgbClr val="000000"/>
                </a:solidFill>
                <a:latin typeface="Times New Roman" pitchFamily="18" charset="0"/>
              </a:rPr>
              <a:t>基础数据库与数据、流程系统联系</a:t>
            </a:r>
            <a:endParaRPr lang="zh-CN" altLang="de-DE" sz="1000"/>
          </a:p>
          <a:p>
            <a:pPr>
              <a:lnSpc>
                <a:spcPct val="150000"/>
              </a:lnSpc>
              <a:buFont typeface="Wingdings" pitchFamily="2" charset="2"/>
              <a:buChar char="n"/>
            </a:pPr>
            <a:r>
              <a:rPr lang="zh-CN" altLang="de-DE" sz="1600">
                <a:solidFill>
                  <a:srgbClr val="000000"/>
                </a:solidFill>
                <a:latin typeface="Times New Roman" pitchFamily="18" charset="0"/>
              </a:rPr>
              <a:t>基础数据导入</a:t>
            </a:r>
            <a:endParaRPr lang="zh-CN" altLang="de-DE" sz="2400"/>
          </a:p>
        </p:txBody>
      </p:sp>
      <p:sp>
        <p:nvSpPr>
          <p:cNvPr id="46086" name="AutoShape 2"/>
          <p:cNvSpPr>
            <a:spLocks noChangeArrowheads="1"/>
          </p:cNvSpPr>
          <p:nvPr/>
        </p:nvSpPr>
        <p:spPr bwMode="auto">
          <a:xfrm>
            <a:off x="250825" y="2492375"/>
            <a:ext cx="3960813" cy="1441450"/>
          </a:xfrm>
          <a:prstGeom prst="bevel">
            <a:avLst>
              <a:gd name="adj" fmla="val 773"/>
            </a:avLst>
          </a:prstGeom>
          <a:gradFill rotWithShape="1">
            <a:gsLst>
              <a:gs pos="0">
                <a:srgbClr val="F9F9F9"/>
              </a:gs>
              <a:gs pos="100000">
                <a:srgbClr val="C0C0C0"/>
              </a:gs>
            </a:gsLst>
            <a:lin ang="5400000" scaled="1"/>
          </a:gradFill>
          <a:ln w="9525">
            <a:solidFill>
              <a:srgbClr val="C0C0C0"/>
            </a:solidFill>
            <a:miter lim="800000"/>
            <a:headEnd/>
            <a:tailEnd/>
          </a:ln>
        </p:spPr>
        <p:txBody>
          <a:bodyPr wrap="none" anchor="ctr"/>
          <a:lstStyle/>
          <a:p>
            <a:pPr>
              <a:lnSpc>
                <a:spcPct val="150000"/>
              </a:lnSpc>
            </a:pPr>
            <a:r>
              <a:rPr lang="zh-CN" altLang="en-US" sz="1600" b="1">
                <a:solidFill>
                  <a:srgbClr val="000000"/>
                </a:solidFill>
                <a:latin typeface="Times New Roman" pitchFamily="18" charset="0"/>
                <a:cs typeface="Times New Roman" pitchFamily="18" charset="0"/>
              </a:rPr>
              <a:t>建设关键技术</a:t>
            </a:r>
            <a:endParaRPr lang="en-US" altLang="zh-CN" sz="1600" b="1">
              <a:solidFill>
                <a:srgbClr val="000000"/>
              </a:solidFill>
              <a:latin typeface="Times New Roman" pitchFamily="18" charset="0"/>
              <a:cs typeface="Times New Roman" pitchFamily="18" charset="0"/>
            </a:endParaRPr>
          </a:p>
          <a:p>
            <a:pPr eaLnBrk="0" hangingPunct="0">
              <a:lnSpc>
                <a:spcPct val="150000"/>
              </a:lnSpc>
              <a:buClr>
                <a:srgbClr val="000000"/>
              </a:buClr>
              <a:buFont typeface="Wingdings" pitchFamily="2" charset="2"/>
              <a:buChar char="n"/>
            </a:pPr>
            <a:r>
              <a:rPr lang="zh-CN" altLang="en-US" sz="1600">
                <a:solidFill>
                  <a:srgbClr val="000000"/>
                </a:solidFill>
                <a:latin typeface="Times New Roman" pitchFamily="18" charset="0"/>
                <a:cs typeface="Times New Roman" pitchFamily="18" charset="0"/>
              </a:rPr>
              <a:t>已有数据</a:t>
            </a:r>
            <a:r>
              <a:rPr lang="zh-CN" altLang="de-DE" sz="1600">
                <a:solidFill>
                  <a:srgbClr val="000000"/>
                </a:solidFill>
                <a:latin typeface="Times New Roman" pitchFamily="18" charset="0"/>
                <a:cs typeface="Times New Roman" pitchFamily="18" charset="0"/>
              </a:rPr>
              <a:t>梳理</a:t>
            </a:r>
          </a:p>
          <a:p>
            <a:pPr>
              <a:lnSpc>
                <a:spcPct val="150000"/>
              </a:lnSpc>
              <a:buFont typeface="Wingdings" pitchFamily="2" charset="2"/>
              <a:buChar char="n"/>
            </a:pPr>
            <a:r>
              <a:rPr lang="zh-CN" altLang="en-US" sz="1600">
                <a:solidFill>
                  <a:srgbClr val="000000"/>
                </a:solidFill>
                <a:latin typeface="Times New Roman" pitchFamily="18" charset="0"/>
                <a:cs typeface="Times New Roman" pitchFamily="18" charset="0"/>
              </a:rPr>
              <a:t>数据</a:t>
            </a:r>
            <a:r>
              <a:rPr lang="zh-CN" altLang="zh-CN" sz="1600">
                <a:solidFill>
                  <a:srgbClr val="000000"/>
                </a:solidFill>
                <a:latin typeface="Times New Roman" pitchFamily="18" charset="0"/>
                <a:cs typeface="Times New Roman" pitchFamily="18" charset="0"/>
              </a:rPr>
              <a:t>录入</a:t>
            </a:r>
            <a:endParaRPr lang="zh-CN" altLang="de-DE" sz="1600">
              <a:solidFill>
                <a:srgbClr val="000000"/>
              </a:solidFill>
              <a:latin typeface="Times New Roman" pitchFamily="18" charset="0"/>
              <a:cs typeface="Times New Roman" pitchFamily="18" charset="0"/>
            </a:endParaRPr>
          </a:p>
          <a:p>
            <a:pPr>
              <a:lnSpc>
                <a:spcPct val="150000"/>
              </a:lnSpc>
              <a:buFont typeface="Wingdings" pitchFamily="2" charset="2"/>
              <a:buChar char="n"/>
            </a:pPr>
            <a:r>
              <a:rPr lang="zh-CN" altLang="en-US" sz="1600">
                <a:solidFill>
                  <a:srgbClr val="000000"/>
                </a:solidFill>
                <a:latin typeface="Times New Roman" pitchFamily="18" charset="0"/>
                <a:cs typeface="Times New Roman" pitchFamily="18" charset="0"/>
              </a:rPr>
              <a:t>设计仿真数据的类别</a:t>
            </a:r>
            <a:endParaRPr lang="zh-CN" altLang="de-DE" sz="1600">
              <a:solidFill>
                <a:srgbClr val="000000"/>
              </a:solidFill>
              <a:latin typeface="Times New Roman" pitchFamily="18" charset="0"/>
              <a:cs typeface="Times New Roman" pitchFamily="18" charset="0"/>
            </a:endParaRPr>
          </a:p>
        </p:txBody>
      </p:sp>
      <p:grpSp>
        <p:nvGrpSpPr>
          <p:cNvPr id="3" name="组合 7"/>
          <p:cNvGrpSpPr>
            <a:grpSpLocks/>
          </p:cNvGrpSpPr>
          <p:nvPr/>
        </p:nvGrpSpPr>
        <p:grpSpPr bwMode="auto">
          <a:xfrm>
            <a:off x="4500563" y="819150"/>
            <a:ext cx="4445000" cy="4625975"/>
            <a:chOff x="2123728" y="1826729"/>
            <a:chExt cx="4445109" cy="4626607"/>
          </a:xfrm>
        </p:grpSpPr>
        <p:grpSp>
          <p:nvGrpSpPr>
            <p:cNvPr id="8" name="组合 36"/>
            <p:cNvGrpSpPr/>
            <p:nvPr/>
          </p:nvGrpSpPr>
          <p:grpSpPr>
            <a:xfrm>
              <a:off x="3974788" y="3768538"/>
              <a:ext cx="742989" cy="742989"/>
              <a:chOff x="2057381" y="1950240"/>
              <a:chExt cx="742989" cy="742989"/>
            </a:xfrm>
            <a:scene3d>
              <a:camera prst="orthographicFront"/>
              <a:lightRig rig="flat" dir="t"/>
            </a:scene3d>
          </p:grpSpPr>
          <p:sp>
            <p:nvSpPr>
              <p:cNvPr id="70" name="椭圆 69"/>
              <p:cNvSpPr/>
              <p:nvPr/>
            </p:nvSpPr>
            <p:spPr>
              <a:xfrm>
                <a:off x="2057381" y="1950240"/>
                <a:ext cx="742989" cy="742989"/>
              </a:xfrm>
              <a:prstGeom prst="ellipse">
                <a:avLst/>
              </a:prstGeom>
              <a:solidFill>
                <a:schemeClr val="accent2">
                  <a:lumMod val="75000"/>
                </a:schemeClr>
              </a:solidFill>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71" name="椭圆 4"/>
              <p:cNvSpPr/>
              <p:nvPr/>
            </p:nvSpPr>
            <p:spPr>
              <a:xfrm>
                <a:off x="2166189" y="2059048"/>
                <a:ext cx="525373" cy="525373"/>
              </a:xfrm>
              <a:prstGeom prst="rect">
                <a:avLst/>
              </a:prstGeom>
              <a:sp3d/>
            </p:spPr>
            <p:style>
              <a:lnRef idx="0">
                <a:scrgbClr r="0" g="0" b="0"/>
              </a:lnRef>
              <a:fillRef idx="0">
                <a:scrgbClr r="0" g="0" b="0"/>
              </a:fillRef>
              <a:effectRef idx="0">
                <a:scrgbClr r="0" g="0" b="0"/>
              </a:effectRef>
              <a:fontRef idx="minor">
                <a:schemeClr val="dk1"/>
              </a:fontRef>
            </p:style>
            <p:txBody>
              <a:bodyPr lIns="22860" tIns="22860" rIns="22860" bIns="22860" spcCol="1270" anchor="ctr"/>
              <a:lstStyle/>
              <a:p>
                <a:pPr algn="ctr" defTabSz="800100">
                  <a:lnSpc>
                    <a:spcPct val="90000"/>
                  </a:lnSpc>
                  <a:spcAft>
                    <a:spcPct val="35000"/>
                  </a:spcAft>
                  <a:defRPr/>
                </a:pPr>
                <a:r>
                  <a:rPr lang="zh-CN" altLang="en-US" dirty="0">
                    <a:solidFill>
                      <a:schemeClr val="bg1"/>
                    </a:solidFill>
                  </a:rPr>
                  <a:t>船舶</a:t>
                </a:r>
              </a:p>
            </p:txBody>
          </p:sp>
        </p:grpSp>
        <p:grpSp>
          <p:nvGrpSpPr>
            <p:cNvPr id="46089" name="组合 37"/>
            <p:cNvGrpSpPr>
              <a:grpSpLocks/>
            </p:cNvGrpSpPr>
            <p:nvPr/>
          </p:nvGrpSpPr>
          <p:grpSpPr bwMode="auto">
            <a:xfrm>
              <a:off x="4219975" y="3000897"/>
              <a:ext cx="252616" cy="542466"/>
              <a:chOff x="2302568" y="1182599"/>
              <a:chExt cx="252616" cy="542466"/>
            </a:xfrm>
          </p:grpSpPr>
          <p:sp>
            <p:nvSpPr>
              <p:cNvPr id="68" name="右箭头 67"/>
              <p:cNvSpPr/>
              <p:nvPr/>
            </p:nvSpPr>
            <p:spPr>
              <a:xfrm rot="16200000">
                <a:off x="2158169" y="1327044"/>
                <a:ext cx="541412" cy="254006"/>
              </a:xfrm>
              <a:prstGeom prst="rightArrow">
                <a:avLst>
                  <a:gd name="adj1" fmla="val 60000"/>
                  <a:gd name="adj2" fmla="val 50000"/>
                </a:avLst>
              </a:prstGeom>
            </p:spPr>
            <p:style>
              <a:lnRef idx="0">
                <a:schemeClr val="accent2">
                  <a:tint val="60000"/>
                  <a:hueOff val="0"/>
                  <a:satOff val="0"/>
                  <a:lumOff val="0"/>
                  <a:alphaOff val="0"/>
                </a:schemeClr>
              </a:lnRef>
              <a:fillRef idx="2">
                <a:schemeClr val="accent2">
                  <a:tint val="60000"/>
                  <a:hueOff val="0"/>
                  <a:satOff val="0"/>
                  <a:lumOff val="0"/>
                  <a:alphaOff val="0"/>
                </a:schemeClr>
              </a:fillRef>
              <a:effectRef idx="1">
                <a:schemeClr val="accent2">
                  <a:tint val="60000"/>
                  <a:hueOff val="0"/>
                  <a:satOff val="0"/>
                  <a:lumOff val="0"/>
                  <a:alphaOff val="0"/>
                </a:schemeClr>
              </a:effectRef>
              <a:fontRef idx="minor">
                <a:schemeClr val="dk1"/>
              </a:fontRef>
            </p:style>
          </p:sp>
          <p:sp>
            <p:nvSpPr>
              <p:cNvPr id="69" name="右箭头 6"/>
              <p:cNvSpPr/>
              <p:nvPr/>
            </p:nvSpPr>
            <p:spPr>
              <a:xfrm rot="16200000">
                <a:off x="2196274" y="1415950"/>
                <a:ext cx="465201" cy="152404"/>
              </a:xfrm>
              <a:prstGeom prst="rect">
                <a:avLst/>
              </a:prstGeom>
            </p:spPr>
            <p:style>
              <a:lnRef idx="0">
                <a:scrgbClr r="0" g="0" b="0"/>
              </a:lnRef>
              <a:fillRef idx="0">
                <a:scrgbClr r="0" g="0" b="0"/>
              </a:fillRef>
              <a:effectRef idx="0">
                <a:scrgbClr r="0" g="0" b="0"/>
              </a:effectRef>
              <a:fontRef idx="minor">
                <a:schemeClr val="dk1"/>
              </a:fontRef>
            </p:style>
            <p:txBody>
              <a:bodyPr lIns="0" tIns="0" rIns="0" bIns="0" spcCol="1270" anchor="ctr"/>
              <a:lstStyle/>
              <a:p>
                <a:pPr algn="ctr" defTabSz="488950">
                  <a:lnSpc>
                    <a:spcPct val="90000"/>
                  </a:lnSpc>
                  <a:spcAft>
                    <a:spcPct val="35000"/>
                  </a:spcAft>
                  <a:defRPr/>
                </a:pPr>
                <a:endParaRPr lang="zh-CN" altLang="en-US" sz="1100"/>
              </a:p>
            </p:txBody>
          </p:sp>
        </p:grpSp>
        <p:grpSp>
          <p:nvGrpSpPr>
            <p:cNvPr id="10" name="组合 38"/>
            <p:cNvGrpSpPr/>
            <p:nvPr/>
          </p:nvGrpSpPr>
          <p:grpSpPr>
            <a:xfrm>
              <a:off x="3887138" y="1826729"/>
              <a:ext cx="918288" cy="918288"/>
              <a:chOff x="1969731" y="8431"/>
              <a:chExt cx="918288" cy="918288"/>
            </a:xfrm>
            <a:scene3d>
              <a:camera prst="orthographicFront"/>
              <a:lightRig rig="flat" dir="t"/>
            </a:scene3d>
          </p:grpSpPr>
          <p:sp>
            <p:nvSpPr>
              <p:cNvPr id="66" name="椭圆 65"/>
              <p:cNvSpPr/>
              <p:nvPr/>
            </p:nvSpPr>
            <p:spPr>
              <a:xfrm>
                <a:off x="1969731" y="8431"/>
                <a:ext cx="918288" cy="918288"/>
              </a:xfrm>
              <a:prstGeom prst="ellipse">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67" name="椭圆 8"/>
              <p:cNvSpPr/>
              <p:nvPr/>
            </p:nvSpPr>
            <p:spPr>
              <a:xfrm>
                <a:off x="2104211" y="142911"/>
                <a:ext cx="649328" cy="649328"/>
              </a:xfrm>
              <a:prstGeom prst="rect">
                <a:avLst/>
              </a:prstGeom>
              <a:sp3d/>
            </p:spPr>
            <p:style>
              <a:lnRef idx="0">
                <a:scrgbClr r="0" g="0" b="0"/>
              </a:lnRef>
              <a:fillRef idx="0">
                <a:scrgbClr r="0" g="0" b="0"/>
              </a:fillRef>
              <a:effectRef idx="0">
                <a:scrgbClr r="0" g="0" b="0"/>
              </a:effectRef>
              <a:fontRef idx="minor">
                <a:schemeClr val="dk1"/>
              </a:fontRef>
            </p:style>
            <p:txBody>
              <a:bodyPr lIns="15240" tIns="15240" rIns="15240" bIns="15240" spcCol="1270" anchor="ctr"/>
              <a:lstStyle/>
              <a:p>
                <a:pPr algn="ctr" defTabSz="533400">
                  <a:lnSpc>
                    <a:spcPct val="90000"/>
                  </a:lnSpc>
                  <a:spcAft>
                    <a:spcPct val="35000"/>
                  </a:spcAft>
                  <a:defRPr/>
                </a:pPr>
                <a:r>
                  <a:rPr lang="zh-CN" altLang="en-US" sz="1200" dirty="0"/>
                  <a:t>船型</a:t>
                </a:r>
                <a:endParaRPr lang="en-US" altLang="zh-CN" sz="1200" dirty="0"/>
              </a:p>
              <a:p>
                <a:pPr algn="ctr" defTabSz="533400">
                  <a:lnSpc>
                    <a:spcPct val="90000"/>
                  </a:lnSpc>
                  <a:spcAft>
                    <a:spcPct val="35000"/>
                  </a:spcAft>
                  <a:defRPr/>
                </a:pPr>
                <a:r>
                  <a:rPr lang="zh-CN" sz="1200" dirty="0"/>
                  <a:t>数据库</a:t>
                </a:r>
                <a:endParaRPr lang="zh-CN" altLang="en-US" sz="1200" dirty="0"/>
              </a:p>
            </p:txBody>
          </p:sp>
        </p:grpSp>
        <p:grpSp>
          <p:nvGrpSpPr>
            <p:cNvPr id="46091" name="组合 39"/>
            <p:cNvGrpSpPr>
              <a:grpSpLocks/>
            </p:cNvGrpSpPr>
            <p:nvPr/>
          </p:nvGrpSpPr>
          <p:grpSpPr bwMode="auto">
            <a:xfrm>
              <a:off x="4730115" y="3166652"/>
              <a:ext cx="252616" cy="542465"/>
              <a:chOff x="2812708" y="1348354"/>
              <a:chExt cx="252616" cy="542465"/>
            </a:xfrm>
          </p:grpSpPr>
          <p:sp>
            <p:nvSpPr>
              <p:cNvPr id="64" name="右箭头 63"/>
              <p:cNvSpPr/>
              <p:nvPr/>
            </p:nvSpPr>
            <p:spPr>
              <a:xfrm rot="18360000">
                <a:off x="2667769" y="1493755"/>
                <a:ext cx="542999" cy="252418"/>
              </a:xfrm>
              <a:prstGeom prst="rightArrow">
                <a:avLst>
                  <a:gd name="adj1" fmla="val 60000"/>
                  <a:gd name="adj2" fmla="val 50000"/>
                </a:avLst>
              </a:prstGeom>
            </p:spPr>
            <p:style>
              <a:lnRef idx="0">
                <a:schemeClr val="accent2">
                  <a:tint val="60000"/>
                  <a:hueOff val="0"/>
                  <a:satOff val="0"/>
                  <a:lumOff val="0"/>
                  <a:alphaOff val="0"/>
                </a:schemeClr>
              </a:lnRef>
              <a:fillRef idx="2">
                <a:schemeClr val="accent2">
                  <a:tint val="60000"/>
                  <a:hueOff val="0"/>
                  <a:satOff val="0"/>
                  <a:lumOff val="0"/>
                  <a:alphaOff val="0"/>
                </a:schemeClr>
              </a:fillRef>
              <a:effectRef idx="1">
                <a:schemeClr val="accent2">
                  <a:tint val="60000"/>
                  <a:hueOff val="0"/>
                  <a:satOff val="0"/>
                  <a:lumOff val="0"/>
                  <a:alphaOff val="0"/>
                </a:schemeClr>
              </a:effectRef>
              <a:fontRef idx="minor">
                <a:schemeClr val="dk1"/>
              </a:fontRef>
            </p:style>
          </p:sp>
          <p:sp>
            <p:nvSpPr>
              <p:cNvPr id="65" name="右箭头 10"/>
              <p:cNvSpPr/>
              <p:nvPr/>
            </p:nvSpPr>
            <p:spPr>
              <a:xfrm rot="18360000">
                <a:off x="2683649" y="1574723"/>
                <a:ext cx="466789" cy="150816"/>
              </a:xfrm>
              <a:prstGeom prst="rect">
                <a:avLst/>
              </a:prstGeom>
            </p:spPr>
            <p:style>
              <a:lnRef idx="0">
                <a:scrgbClr r="0" g="0" b="0"/>
              </a:lnRef>
              <a:fillRef idx="0">
                <a:scrgbClr r="0" g="0" b="0"/>
              </a:fillRef>
              <a:effectRef idx="0">
                <a:scrgbClr r="0" g="0" b="0"/>
              </a:effectRef>
              <a:fontRef idx="minor">
                <a:schemeClr val="dk1"/>
              </a:fontRef>
            </p:style>
            <p:txBody>
              <a:bodyPr lIns="0" tIns="0" rIns="0" bIns="0" spcCol="1270" anchor="ctr"/>
              <a:lstStyle/>
              <a:p>
                <a:pPr algn="ctr" defTabSz="488950">
                  <a:lnSpc>
                    <a:spcPct val="90000"/>
                  </a:lnSpc>
                  <a:spcAft>
                    <a:spcPct val="35000"/>
                  </a:spcAft>
                  <a:defRPr/>
                </a:pPr>
                <a:endParaRPr lang="zh-CN" altLang="en-US" sz="1100"/>
              </a:p>
            </p:txBody>
          </p:sp>
        </p:grpSp>
        <p:grpSp>
          <p:nvGrpSpPr>
            <p:cNvPr id="12" name="组合 40"/>
            <p:cNvGrpSpPr/>
            <p:nvPr/>
          </p:nvGrpSpPr>
          <p:grpSpPr>
            <a:xfrm>
              <a:off x="4976986" y="2180842"/>
              <a:ext cx="918288" cy="918288"/>
              <a:chOff x="3059579" y="362544"/>
              <a:chExt cx="918288" cy="918288"/>
            </a:xfrm>
            <a:scene3d>
              <a:camera prst="orthographicFront"/>
              <a:lightRig rig="flat" dir="t"/>
            </a:scene3d>
          </p:grpSpPr>
          <p:sp>
            <p:nvSpPr>
              <p:cNvPr id="62" name="椭圆 61"/>
              <p:cNvSpPr/>
              <p:nvPr/>
            </p:nvSpPr>
            <p:spPr>
              <a:xfrm>
                <a:off x="3059579" y="362544"/>
                <a:ext cx="918288" cy="918288"/>
              </a:xfrm>
              <a:prstGeom prst="ellipse">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63" name="椭圆 12"/>
              <p:cNvSpPr/>
              <p:nvPr/>
            </p:nvSpPr>
            <p:spPr>
              <a:xfrm>
                <a:off x="3194059" y="497024"/>
                <a:ext cx="649328" cy="649328"/>
              </a:xfrm>
              <a:prstGeom prst="rect">
                <a:avLst/>
              </a:prstGeom>
              <a:sp3d/>
            </p:spPr>
            <p:style>
              <a:lnRef idx="0">
                <a:scrgbClr r="0" g="0" b="0"/>
              </a:lnRef>
              <a:fillRef idx="0">
                <a:scrgbClr r="0" g="0" b="0"/>
              </a:fillRef>
              <a:effectRef idx="0">
                <a:scrgbClr r="0" g="0" b="0"/>
              </a:effectRef>
              <a:fontRef idx="minor">
                <a:schemeClr val="dk1"/>
              </a:fontRef>
            </p:style>
            <p:txBody>
              <a:bodyPr lIns="15240" tIns="15240" rIns="15240" bIns="15240" spcCol="1270" anchor="ctr"/>
              <a:lstStyle/>
              <a:p>
                <a:pPr algn="ctr" defTabSz="533400">
                  <a:lnSpc>
                    <a:spcPct val="90000"/>
                  </a:lnSpc>
                  <a:spcAft>
                    <a:spcPct val="35000"/>
                  </a:spcAft>
                  <a:defRPr/>
                </a:pPr>
                <a:r>
                  <a:rPr lang="zh-CN" altLang="en-US" sz="1200" dirty="0"/>
                  <a:t>动力装置</a:t>
                </a:r>
                <a:endParaRPr lang="en-US" altLang="zh-CN" sz="1200" dirty="0"/>
              </a:p>
              <a:p>
                <a:pPr algn="ctr" defTabSz="533400">
                  <a:lnSpc>
                    <a:spcPct val="90000"/>
                  </a:lnSpc>
                  <a:spcAft>
                    <a:spcPct val="35000"/>
                  </a:spcAft>
                  <a:defRPr/>
                </a:pPr>
                <a:r>
                  <a:rPr lang="zh-CN" sz="1200" dirty="0"/>
                  <a:t>数据库</a:t>
                </a:r>
              </a:p>
            </p:txBody>
          </p:sp>
        </p:grpSp>
        <p:grpSp>
          <p:nvGrpSpPr>
            <p:cNvPr id="46093" name="组合 41"/>
            <p:cNvGrpSpPr>
              <a:grpSpLocks/>
            </p:cNvGrpSpPr>
            <p:nvPr/>
          </p:nvGrpSpPr>
          <p:grpSpPr bwMode="auto">
            <a:xfrm>
              <a:off x="4900474" y="3745528"/>
              <a:ext cx="542465" cy="252616"/>
              <a:chOff x="2983067" y="1927230"/>
              <a:chExt cx="542465" cy="252616"/>
            </a:xfrm>
          </p:grpSpPr>
          <p:sp>
            <p:nvSpPr>
              <p:cNvPr id="60" name="右箭头 59"/>
              <p:cNvSpPr/>
              <p:nvPr/>
            </p:nvSpPr>
            <p:spPr>
              <a:xfrm rot="20520000">
                <a:off x="2982926" y="1927981"/>
                <a:ext cx="542938" cy="252447"/>
              </a:xfrm>
              <a:prstGeom prst="rightArrow">
                <a:avLst>
                  <a:gd name="adj1" fmla="val 60000"/>
                  <a:gd name="adj2" fmla="val 50000"/>
                </a:avLst>
              </a:prstGeom>
            </p:spPr>
            <p:style>
              <a:lnRef idx="0">
                <a:schemeClr val="accent2">
                  <a:tint val="60000"/>
                  <a:hueOff val="0"/>
                  <a:satOff val="0"/>
                  <a:lumOff val="0"/>
                  <a:alphaOff val="0"/>
                </a:schemeClr>
              </a:lnRef>
              <a:fillRef idx="2">
                <a:schemeClr val="accent2">
                  <a:tint val="60000"/>
                  <a:hueOff val="0"/>
                  <a:satOff val="0"/>
                  <a:lumOff val="0"/>
                  <a:alphaOff val="0"/>
                </a:schemeClr>
              </a:fillRef>
              <a:effectRef idx="1">
                <a:schemeClr val="accent2">
                  <a:tint val="60000"/>
                  <a:hueOff val="0"/>
                  <a:satOff val="0"/>
                  <a:lumOff val="0"/>
                  <a:alphaOff val="0"/>
                </a:schemeClr>
              </a:effectRef>
              <a:fontRef idx="minor">
                <a:schemeClr val="dk1"/>
              </a:fontRef>
            </p:style>
          </p:sp>
          <p:sp>
            <p:nvSpPr>
              <p:cNvPr id="61" name="右箭头 14"/>
              <p:cNvSpPr/>
              <p:nvPr/>
            </p:nvSpPr>
            <p:spPr>
              <a:xfrm rot="20520000">
                <a:off x="2984514" y="1989902"/>
                <a:ext cx="466736" cy="152421"/>
              </a:xfrm>
              <a:prstGeom prst="rect">
                <a:avLst/>
              </a:prstGeom>
            </p:spPr>
            <p:style>
              <a:lnRef idx="0">
                <a:scrgbClr r="0" g="0" b="0"/>
              </a:lnRef>
              <a:fillRef idx="0">
                <a:scrgbClr r="0" g="0" b="0"/>
              </a:fillRef>
              <a:effectRef idx="0">
                <a:scrgbClr r="0" g="0" b="0"/>
              </a:effectRef>
              <a:fontRef idx="minor">
                <a:schemeClr val="dk1"/>
              </a:fontRef>
            </p:style>
            <p:txBody>
              <a:bodyPr lIns="0" tIns="0" rIns="0" bIns="0" spcCol="1270" anchor="ctr"/>
              <a:lstStyle/>
              <a:p>
                <a:pPr algn="ctr" defTabSz="488950">
                  <a:lnSpc>
                    <a:spcPct val="90000"/>
                  </a:lnSpc>
                  <a:spcAft>
                    <a:spcPct val="35000"/>
                  </a:spcAft>
                  <a:defRPr/>
                </a:pPr>
                <a:endParaRPr lang="zh-CN" altLang="en-US" sz="1100"/>
              </a:p>
            </p:txBody>
          </p:sp>
        </p:grpSp>
        <p:grpSp>
          <p:nvGrpSpPr>
            <p:cNvPr id="14" name="组合 42"/>
            <p:cNvGrpSpPr/>
            <p:nvPr/>
          </p:nvGrpSpPr>
          <p:grpSpPr>
            <a:xfrm>
              <a:off x="5650549" y="3107922"/>
              <a:ext cx="918288" cy="918288"/>
              <a:chOff x="3733142" y="1289624"/>
              <a:chExt cx="918288" cy="918288"/>
            </a:xfrm>
            <a:scene3d>
              <a:camera prst="orthographicFront"/>
              <a:lightRig rig="flat" dir="t"/>
            </a:scene3d>
          </p:grpSpPr>
          <p:sp>
            <p:nvSpPr>
              <p:cNvPr id="58" name="椭圆 57"/>
              <p:cNvSpPr/>
              <p:nvPr/>
            </p:nvSpPr>
            <p:spPr>
              <a:xfrm>
                <a:off x="3733142" y="1289624"/>
                <a:ext cx="918288" cy="918288"/>
              </a:xfrm>
              <a:prstGeom prst="ellipse">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59" name="椭圆 16"/>
              <p:cNvSpPr/>
              <p:nvPr/>
            </p:nvSpPr>
            <p:spPr>
              <a:xfrm>
                <a:off x="3867622" y="1424104"/>
                <a:ext cx="649328" cy="649328"/>
              </a:xfrm>
              <a:prstGeom prst="rect">
                <a:avLst/>
              </a:prstGeom>
              <a:sp3d/>
            </p:spPr>
            <p:style>
              <a:lnRef idx="0">
                <a:scrgbClr r="0" g="0" b="0"/>
              </a:lnRef>
              <a:fillRef idx="0">
                <a:scrgbClr r="0" g="0" b="0"/>
              </a:fillRef>
              <a:effectRef idx="0">
                <a:scrgbClr r="0" g="0" b="0"/>
              </a:effectRef>
              <a:fontRef idx="minor">
                <a:schemeClr val="dk1"/>
              </a:fontRef>
            </p:style>
            <p:txBody>
              <a:bodyPr lIns="15240" tIns="15240" rIns="15240" bIns="15240" spcCol="1270" anchor="ctr"/>
              <a:lstStyle/>
              <a:p>
                <a:pPr algn="ctr" defTabSz="533400">
                  <a:lnSpc>
                    <a:spcPct val="90000"/>
                  </a:lnSpc>
                  <a:spcAft>
                    <a:spcPct val="35000"/>
                  </a:spcAft>
                  <a:defRPr/>
                </a:pPr>
                <a:r>
                  <a:rPr lang="zh-CN" altLang="en-US" sz="1200" dirty="0"/>
                  <a:t>武备</a:t>
                </a:r>
                <a:endParaRPr lang="en-US" altLang="zh-CN" sz="1200" dirty="0"/>
              </a:p>
              <a:p>
                <a:pPr algn="ctr" defTabSz="533400">
                  <a:lnSpc>
                    <a:spcPct val="90000"/>
                  </a:lnSpc>
                  <a:spcAft>
                    <a:spcPct val="35000"/>
                  </a:spcAft>
                  <a:defRPr/>
                </a:pPr>
                <a:r>
                  <a:rPr lang="zh-CN" altLang="en-US" sz="1200" dirty="0"/>
                  <a:t>数据</a:t>
                </a:r>
                <a:r>
                  <a:rPr lang="zh-CN" sz="1200" dirty="0"/>
                  <a:t>库</a:t>
                </a:r>
              </a:p>
            </p:txBody>
          </p:sp>
        </p:grpSp>
        <p:grpSp>
          <p:nvGrpSpPr>
            <p:cNvPr id="46095" name="组合 43"/>
            <p:cNvGrpSpPr>
              <a:grpSpLocks/>
            </p:cNvGrpSpPr>
            <p:nvPr/>
          </p:nvGrpSpPr>
          <p:grpSpPr bwMode="auto">
            <a:xfrm>
              <a:off x="4900474" y="4281921"/>
              <a:ext cx="542465" cy="252616"/>
              <a:chOff x="2983067" y="2463623"/>
              <a:chExt cx="542465" cy="252616"/>
            </a:xfrm>
          </p:grpSpPr>
          <p:sp>
            <p:nvSpPr>
              <p:cNvPr id="56" name="右箭头 55"/>
              <p:cNvSpPr/>
              <p:nvPr/>
            </p:nvSpPr>
            <p:spPr>
              <a:xfrm rot="1080000">
                <a:off x="2982926" y="2463041"/>
                <a:ext cx="542938" cy="252448"/>
              </a:xfrm>
              <a:prstGeom prst="rightArrow">
                <a:avLst>
                  <a:gd name="adj1" fmla="val 60000"/>
                  <a:gd name="adj2" fmla="val 50000"/>
                </a:avLst>
              </a:prstGeom>
            </p:spPr>
            <p:style>
              <a:lnRef idx="0">
                <a:schemeClr val="accent2">
                  <a:tint val="60000"/>
                  <a:hueOff val="0"/>
                  <a:satOff val="0"/>
                  <a:lumOff val="0"/>
                  <a:alphaOff val="0"/>
                </a:schemeClr>
              </a:lnRef>
              <a:fillRef idx="2">
                <a:schemeClr val="accent2">
                  <a:tint val="60000"/>
                  <a:hueOff val="0"/>
                  <a:satOff val="0"/>
                  <a:lumOff val="0"/>
                  <a:alphaOff val="0"/>
                </a:schemeClr>
              </a:fillRef>
              <a:effectRef idx="1">
                <a:schemeClr val="accent2">
                  <a:tint val="60000"/>
                  <a:hueOff val="0"/>
                  <a:satOff val="0"/>
                  <a:lumOff val="0"/>
                  <a:alphaOff val="0"/>
                </a:schemeClr>
              </a:effectRef>
              <a:fontRef idx="minor">
                <a:schemeClr val="dk1"/>
              </a:fontRef>
            </p:style>
          </p:sp>
          <p:sp>
            <p:nvSpPr>
              <p:cNvPr id="57" name="右箭头 18"/>
              <p:cNvSpPr/>
              <p:nvPr/>
            </p:nvSpPr>
            <p:spPr>
              <a:xfrm rot="1080000">
                <a:off x="2984514" y="2501146"/>
                <a:ext cx="466736" cy="152421"/>
              </a:xfrm>
              <a:prstGeom prst="rect">
                <a:avLst/>
              </a:prstGeom>
            </p:spPr>
            <p:style>
              <a:lnRef idx="0">
                <a:scrgbClr r="0" g="0" b="0"/>
              </a:lnRef>
              <a:fillRef idx="0">
                <a:scrgbClr r="0" g="0" b="0"/>
              </a:fillRef>
              <a:effectRef idx="0">
                <a:scrgbClr r="0" g="0" b="0"/>
              </a:effectRef>
              <a:fontRef idx="minor">
                <a:schemeClr val="dk1"/>
              </a:fontRef>
            </p:style>
            <p:txBody>
              <a:bodyPr lIns="0" tIns="0" rIns="0" bIns="0" spcCol="1270" anchor="ctr"/>
              <a:lstStyle/>
              <a:p>
                <a:pPr algn="ctr" defTabSz="488950">
                  <a:lnSpc>
                    <a:spcPct val="90000"/>
                  </a:lnSpc>
                  <a:spcAft>
                    <a:spcPct val="35000"/>
                  </a:spcAft>
                  <a:defRPr/>
                </a:pPr>
                <a:endParaRPr lang="zh-CN" altLang="en-US" sz="1100"/>
              </a:p>
            </p:txBody>
          </p:sp>
        </p:grpSp>
        <p:grpSp>
          <p:nvGrpSpPr>
            <p:cNvPr id="16" name="组合 44"/>
            <p:cNvGrpSpPr/>
            <p:nvPr/>
          </p:nvGrpSpPr>
          <p:grpSpPr>
            <a:xfrm>
              <a:off x="5650549" y="4253855"/>
              <a:ext cx="918288" cy="918288"/>
              <a:chOff x="3733142" y="2435557"/>
              <a:chExt cx="918288" cy="918288"/>
            </a:xfrm>
            <a:scene3d>
              <a:camera prst="orthographicFront"/>
              <a:lightRig rig="flat" dir="t"/>
            </a:scene3d>
          </p:grpSpPr>
          <p:sp>
            <p:nvSpPr>
              <p:cNvPr id="54" name="椭圆 53"/>
              <p:cNvSpPr/>
              <p:nvPr/>
            </p:nvSpPr>
            <p:spPr>
              <a:xfrm>
                <a:off x="3733142" y="2435557"/>
                <a:ext cx="918288" cy="918288"/>
              </a:xfrm>
              <a:prstGeom prst="ellipse">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55" name="椭圆 20"/>
              <p:cNvSpPr/>
              <p:nvPr/>
            </p:nvSpPr>
            <p:spPr>
              <a:xfrm>
                <a:off x="3867622" y="2570037"/>
                <a:ext cx="649328" cy="649328"/>
              </a:xfrm>
              <a:prstGeom prst="rect">
                <a:avLst/>
              </a:prstGeom>
              <a:sp3d/>
            </p:spPr>
            <p:style>
              <a:lnRef idx="0">
                <a:scrgbClr r="0" g="0" b="0"/>
              </a:lnRef>
              <a:fillRef idx="0">
                <a:scrgbClr r="0" g="0" b="0"/>
              </a:fillRef>
              <a:effectRef idx="0">
                <a:scrgbClr r="0" g="0" b="0"/>
              </a:effectRef>
              <a:fontRef idx="minor">
                <a:schemeClr val="dk1"/>
              </a:fontRef>
            </p:style>
            <p:txBody>
              <a:bodyPr lIns="15240" tIns="15240" rIns="15240" bIns="15240" spcCol="1270" anchor="ctr"/>
              <a:lstStyle/>
              <a:p>
                <a:pPr algn="ctr" defTabSz="533400">
                  <a:lnSpc>
                    <a:spcPct val="90000"/>
                  </a:lnSpc>
                  <a:spcAft>
                    <a:spcPct val="35000"/>
                  </a:spcAft>
                  <a:defRPr/>
                </a:pPr>
                <a:r>
                  <a:rPr lang="zh-CN" altLang="en-US" sz="1200" dirty="0"/>
                  <a:t>仿真</a:t>
                </a:r>
                <a:endParaRPr lang="en-US" altLang="zh-CN" sz="1200" dirty="0"/>
              </a:p>
              <a:p>
                <a:pPr algn="ctr" defTabSz="533400">
                  <a:lnSpc>
                    <a:spcPct val="90000"/>
                  </a:lnSpc>
                  <a:spcAft>
                    <a:spcPct val="35000"/>
                  </a:spcAft>
                  <a:defRPr/>
                </a:pPr>
                <a:r>
                  <a:rPr lang="zh-CN" altLang="en-US" sz="1200" dirty="0"/>
                  <a:t>参数库</a:t>
                </a:r>
                <a:endParaRPr lang="zh-CN" sz="1200" dirty="0"/>
              </a:p>
            </p:txBody>
          </p:sp>
        </p:grpSp>
        <p:grpSp>
          <p:nvGrpSpPr>
            <p:cNvPr id="46097" name="组合 45"/>
            <p:cNvGrpSpPr>
              <a:grpSpLocks/>
            </p:cNvGrpSpPr>
            <p:nvPr/>
          </p:nvGrpSpPr>
          <p:grpSpPr bwMode="auto">
            <a:xfrm>
              <a:off x="4730115" y="4570947"/>
              <a:ext cx="252616" cy="542465"/>
              <a:chOff x="2812708" y="2752649"/>
              <a:chExt cx="252616" cy="542465"/>
            </a:xfrm>
          </p:grpSpPr>
          <p:sp>
            <p:nvSpPr>
              <p:cNvPr id="52" name="右箭头 51"/>
              <p:cNvSpPr/>
              <p:nvPr/>
            </p:nvSpPr>
            <p:spPr>
              <a:xfrm rot="3240000">
                <a:off x="2667769" y="2897297"/>
                <a:ext cx="542999" cy="252418"/>
              </a:xfrm>
              <a:prstGeom prst="rightArrow">
                <a:avLst>
                  <a:gd name="adj1" fmla="val 60000"/>
                  <a:gd name="adj2" fmla="val 50000"/>
                </a:avLst>
              </a:prstGeom>
            </p:spPr>
            <p:style>
              <a:lnRef idx="0">
                <a:schemeClr val="accent2">
                  <a:tint val="60000"/>
                  <a:hueOff val="0"/>
                  <a:satOff val="0"/>
                  <a:lumOff val="0"/>
                  <a:alphaOff val="0"/>
                </a:schemeClr>
              </a:lnRef>
              <a:fillRef idx="2">
                <a:schemeClr val="accent2">
                  <a:tint val="60000"/>
                  <a:hueOff val="0"/>
                  <a:satOff val="0"/>
                  <a:lumOff val="0"/>
                  <a:alphaOff val="0"/>
                </a:schemeClr>
              </a:fillRef>
              <a:effectRef idx="1">
                <a:schemeClr val="accent2">
                  <a:tint val="60000"/>
                  <a:hueOff val="0"/>
                  <a:satOff val="0"/>
                  <a:lumOff val="0"/>
                  <a:alphaOff val="0"/>
                </a:schemeClr>
              </a:effectRef>
              <a:fontRef idx="minor">
                <a:schemeClr val="dk1"/>
              </a:fontRef>
            </p:style>
          </p:sp>
          <p:sp>
            <p:nvSpPr>
              <p:cNvPr id="53" name="右箭头 22"/>
              <p:cNvSpPr/>
              <p:nvPr/>
            </p:nvSpPr>
            <p:spPr>
              <a:xfrm rot="3240000">
                <a:off x="2683649" y="2917932"/>
                <a:ext cx="466789" cy="150816"/>
              </a:xfrm>
              <a:prstGeom prst="rect">
                <a:avLst/>
              </a:prstGeom>
            </p:spPr>
            <p:style>
              <a:lnRef idx="0">
                <a:scrgbClr r="0" g="0" b="0"/>
              </a:lnRef>
              <a:fillRef idx="0">
                <a:scrgbClr r="0" g="0" b="0"/>
              </a:fillRef>
              <a:effectRef idx="0">
                <a:scrgbClr r="0" g="0" b="0"/>
              </a:effectRef>
              <a:fontRef idx="minor">
                <a:schemeClr val="dk1"/>
              </a:fontRef>
            </p:style>
            <p:txBody>
              <a:bodyPr lIns="0" tIns="0" rIns="0" bIns="0" spcCol="1270" anchor="ctr"/>
              <a:lstStyle/>
              <a:p>
                <a:pPr algn="ctr" defTabSz="488950">
                  <a:lnSpc>
                    <a:spcPct val="90000"/>
                  </a:lnSpc>
                  <a:spcAft>
                    <a:spcPct val="35000"/>
                  </a:spcAft>
                  <a:defRPr/>
                </a:pPr>
                <a:endParaRPr lang="zh-CN" altLang="en-US" sz="1100"/>
              </a:p>
            </p:txBody>
          </p:sp>
        </p:grpSp>
        <p:grpSp>
          <p:nvGrpSpPr>
            <p:cNvPr id="18" name="组合 46"/>
            <p:cNvGrpSpPr/>
            <p:nvPr/>
          </p:nvGrpSpPr>
          <p:grpSpPr>
            <a:xfrm>
              <a:off x="4976986" y="5180935"/>
              <a:ext cx="918288" cy="918288"/>
              <a:chOff x="3059579" y="3362637"/>
              <a:chExt cx="918288" cy="918288"/>
            </a:xfrm>
            <a:scene3d>
              <a:camera prst="orthographicFront"/>
              <a:lightRig rig="flat" dir="t"/>
            </a:scene3d>
          </p:grpSpPr>
          <p:sp>
            <p:nvSpPr>
              <p:cNvPr id="50" name="椭圆 49"/>
              <p:cNvSpPr/>
              <p:nvPr/>
            </p:nvSpPr>
            <p:spPr>
              <a:xfrm>
                <a:off x="3059579" y="3362637"/>
                <a:ext cx="918288" cy="918288"/>
              </a:xfrm>
              <a:prstGeom prst="ellipse">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51" name="椭圆 24"/>
              <p:cNvSpPr/>
              <p:nvPr/>
            </p:nvSpPr>
            <p:spPr>
              <a:xfrm>
                <a:off x="3194059" y="3497117"/>
                <a:ext cx="649328" cy="649328"/>
              </a:xfrm>
              <a:prstGeom prst="rect">
                <a:avLst/>
              </a:prstGeom>
              <a:sp3d/>
            </p:spPr>
            <p:style>
              <a:lnRef idx="0">
                <a:scrgbClr r="0" g="0" b="0"/>
              </a:lnRef>
              <a:fillRef idx="0">
                <a:scrgbClr r="0" g="0" b="0"/>
              </a:fillRef>
              <a:effectRef idx="0">
                <a:scrgbClr r="0" g="0" b="0"/>
              </a:effectRef>
              <a:fontRef idx="minor">
                <a:schemeClr val="dk1"/>
              </a:fontRef>
            </p:style>
            <p:txBody>
              <a:bodyPr lIns="15240" tIns="15240" rIns="15240" bIns="15240" spcCol="1270" anchor="ctr"/>
              <a:lstStyle/>
              <a:p>
                <a:pPr algn="ctr" defTabSz="533400">
                  <a:lnSpc>
                    <a:spcPct val="90000"/>
                  </a:lnSpc>
                  <a:spcAft>
                    <a:spcPct val="35000"/>
                  </a:spcAft>
                  <a:defRPr/>
                </a:pPr>
                <a:r>
                  <a:rPr lang="zh-CN" altLang="en-US" sz="1200" dirty="0"/>
                  <a:t>性能</a:t>
                </a:r>
                <a:endParaRPr lang="en-US" altLang="zh-CN" sz="1200" dirty="0"/>
              </a:p>
              <a:p>
                <a:pPr algn="ctr" defTabSz="533400">
                  <a:lnSpc>
                    <a:spcPct val="90000"/>
                  </a:lnSpc>
                  <a:spcAft>
                    <a:spcPct val="35000"/>
                  </a:spcAft>
                  <a:defRPr/>
                </a:pPr>
                <a:r>
                  <a:rPr lang="zh-CN" altLang="en-US" sz="1200" dirty="0"/>
                  <a:t>参数</a:t>
                </a:r>
                <a:r>
                  <a:rPr lang="zh-CN" sz="1200" dirty="0"/>
                  <a:t>库</a:t>
                </a:r>
                <a:endParaRPr lang="zh-CN" altLang="en-US" sz="1200" dirty="0"/>
              </a:p>
            </p:txBody>
          </p:sp>
        </p:grpSp>
        <p:grpSp>
          <p:nvGrpSpPr>
            <p:cNvPr id="46099" name="组合 47"/>
            <p:cNvGrpSpPr>
              <a:grpSpLocks/>
            </p:cNvGrpSpPr>
            <p:nvPr/>
          </p:nvGrpSpPr>
          <p:grpSpPr bwMode="auto">
            <a:xfrm>
              <a:off x="4219975" y="4736701"/>
              <a:ext cx="252616" cy="542465"/>
              <a:chOff x="2302568" y="2918403"/>
              <a:chExt cx="252616" cy="542465"/>
            </a:xfrm>
          </p:grpSpPr>
          <p:sp>
            <p:nvSpPr>
              <p:cNvPr id="48" name="右箭头 47"/>
              <p:cNvSpPr/>
              <p:nvPr/>
            </p:nvSpPr>
            <p:spPr>
              <a:xfrm rot="5400000">
                <a:off x="2158169" y="3062420"/>
                <a:ext cx="541411" cy="254006"/>
              </a:xfrm>
              <a:prstGeom prst="rightArrow">
                <a:avLst>
                  <a:gd name="adj1" fmla="val 60000"/>
                  <a:gd name="adj2" fmla="val 50000"/>
                </a:avLst>
              </a:prstGeom>
            </p:spPr>
            <p:style>
              <a:lnRef idx="0">
                <a:schemeClr val="accent2">
                  <a:tint val="60000"/>
                  <a:hueOff val="0"/>
                  <a:satOff val="0"/>
                  <a:lumOff val="0"/>
                  <a:alphaOff val="0"/>
                </a:schemeClr>
              </a:lnRef>
              <a:fillRef idx="2">
                <a:schemeClr val="accent2">
                  <a:tint val="60000"/>
                  <a:hueOff val="0"/>
                  <a:satOff val="0"/>
                  <a:lumOff val="0"/>
                  <a:alphaOff val="0"/>
                </a:schemeClr>
              </a:fillRef>
              <a:effectRef idx="1">
                <a:schemeClr val="accent2">
                  <a:tint val="60000"/>
                  <a:hueOff val="0"/>
                  <a:satOff val="0"/>
                  <a:lumOff val="0"/>
                  <a:alphaOff val="0"/>
                </a:schemeClr>
              </a:effectRef>
              <a:fontRef idx="minor">
                <a:schemeClr val="dk1"/>
              </a:fontRef>
            </p:style>
          </p:sp>
          <p:sp>
            <p:nvSpPr>
              <p:cNvPr id="49" name="右箭头 26"/>
              <p:cNvSpPr/>
              <p:nvPr/>
            </p:nvSpPr>
            <p:spPr>
              <a:xfrm rot="5400000">
                <a:off x="2196274" y="3075116"/>
                <a:ext cx="465200" cy="152404"/>
              </a:xfrm>
              <a:prstGeom prst="rect">
                <a:avLst/>
              </a:prstGeom>
            </p:spPr>
            <p:style>
              <a:lnRef idx="0">
                <a:scrgbClr r="0" g="0" b="0"/>
              </a:lnRef>
              <a:fillRef idx="0">
                <a:scrgbClr r="0" g="0" b="0"/>
              </a:fillRef>
              <a:effectRef idx="0">
                <a:scrgbClr r="0" g="0" b="0"/>
              </a:effectRef>
              <a:fontRef idx="minor">
                <a:schemeClr val="dk1"/>
              </a:fontRef>
            </p:style>
            <p:txBody>
              <a:bodyPr lIns="0" tIns="0" rIns="0" bIns="0" spcCol="1270" anchor="ctr"/>
              <a:lstStyle/>
              <a:p>
                <a:pPr algn="ctr" defTabSz="488950">
                  <a:lnSpc>
                    <a:spcPct val="90000"/>
                  </a:lnSpc>
                  <a:spcAft>
                    <a:spcPct val="35000"/>
                  </a:spcAft>
                  <a:defRPr/>
                </a:pPr>
                <a:endParaRPr lang="zh-CN" altLang="en-US" sz="1100"/>
              </a:p>
            </p:txBody>
          </p:sp>
        </p:grpSp>
        <p:grpSp>
          <p:nvGrpSpPr>
            <p:cNvPr id="20" name="组合 48"/>
            <p:cNvGrpSpPr/>
            <p:nvPr/>
          </p:nvGrpSpPr>
          <p:grpSpPr>
            <a:xfrm>
              <a:off x="3887138" y="5535048"/>
              <a:ext cx="918288" cy="918288"/>
              <a:chOff x="1969731" y="3716750"/>
              <a:chExt cx="918288" cy="918288"/>
            </a:xfrm>
            <a:scene3d>
              <a:camera prst="orthographicFront"/>
              <a:lightRig rig="flat" dir="t"/>
            </a:scene3d>
          </p:grpSpPr>
          <p:sp>
            <p:nvSpPr>
              <p:cNvPr id="46" name="椭圆 45"/>
              <p:cNvSpPr/>
              <p:nvPr/>
            </p:nvSpPr>
            <p:spPr>
              <a:xfrm>
                <a:off x="1969731" y="3716750"/>
                <a:ext cx="918288" cy="918288"/>
              </a:xfrm>
              <a:prstGeom prst="ellipse">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47" name="椭圆 28"/>
              <p:cNvSpPr/>
              <p:nvPr/>
            </p:nvSpPr>
            <p:spPr>
              <a:xfrm>
                <a:off x="2104211" y="3851230"/>
                <a:ext cx="649328" cy="649328"/>
              </a:xfrm>
              <a:prstGeom prst="rect">
                <a:avLst/>
              </a:prstGeom>
              <a:sp3d/>
            </p:spPr>
            <p:style>
              <a:lnRef idx="0">
                <a:scrgbClr r="0" g="0" b="0"/>
              </a:lnRef>
              <a:fillRef idx="0">
                <a:scrgbClr r="0" g="0" b="0"/>
              </a:fillRef>
              <a:effectRef idx="0">
                <a:scrgbClr r="0" g="0" b="0"/>
              </a:effectRef>
              <a:fontRef idx="minor">
                <a:schemeClr val="dk1"/>
              </a:fontRef>
            </p:style>
            <p:txBody>
              <a:bodyPr lIns="15240" tIns="15240" rIns="15240" bIns="15240" spcCol="1270" anchor="ctr"/>
              <a:lstStyle/>
              <a:p>
                <a:pPr algn="ctr" defTabSz="533400">
                  <a:lnSpc>
                    <a:spcPct val="90000"/>
                  </a:lnSpc>
                  <a:spcAft>
                    <a:spcPct val="35000"/>
                  </a:spcAft>
                  <a:defRPr/>
                </a:pPr>
                <a:r>
                  <a:rPr lang="zh-CN" altLang="en-US" sz="1200" dirty="0"/>
                  <a:t>系泊航行</a:t>
                </a:r>
                <a:r>
                  <a:rPr lang="zh-CN" sz="1200" dirty="0"/>
                  <a:t>数据库</a:t>
                </a:r>
              </a:p>
            </p:txBody>
          </p:sp>
        </p:grpSp>
        <p:grpSp>
          <p:nvGrpSpPr>
            <p:cNvPr id="46101" name="组合 49"/>
            <p:cNvGrpSpPr>
              <a:grpSpLocks/>
            </p:cNvGrpSpPr>
            <p:nvPr/>
          </p:nvGrpSpPr>
          <p:grpSpPr bwMode="auto">
            <a:xfrm>
              <a:off x="3709835" y="4570947"/>
              <a:ext cx="252616" cy="542465"/>
              <a:chOff x="1792428" y="2752649"/>
              <a:chExt cx="252616" cy="542465"/>
            </a:xfrm>
          </p:grpSpPr>
          <p:sp>
            <p:nvSpPr>
              <p:cNvPr id="44" name="右箭头 43"/>
              <p:cNvSpPr/>
              <p:nvPr/>
            </p:nvSpPr>
            <p:spPr>
              <a:xfrm rot="7560000">
                <a:off x="1646982" y="2897296"/>
                <a:ext cx="542999" cy="252419"/>
              </a:xfrm>
              <a:prstGeom prst="rightArrow">
                <a:avLst>
                  <a:gd name="adj1" fmla="val 60000"/>
                  <a:gd name="adj2" fmla="val 50000"/>
                </a:avLst>
              </a:prstGeom>
            </p:spPr>
            <p:style>
              <a:lnRef idx="0">
                <a:schemeClr val="accent2">
                  <a:tint val="60000"/>
                  <a:hueOff val="0"/>
                  <a:satOff val="0"/>
                  <a:lumOff val="0"/>
                  <a:alphaOff val="0"/>
                </a:schemeClr>
              </a:lnRef>
              <a:fillRef idx="2">
                <a:schemeClr val="accent2">
                  <a:tint val="60000"/>
                  <a:hueOff val="0"/>
                  <a:satOff val="0"/>
                  <a:lumOff val="0"/>
                  <a:alphaOff val="0"/>
                </a:schemeClr>
              </a:fillRef>
              <a:effectRef idx="1">
                <a:schemeClr val="accent2">
                  <a:tint val="60000"/>
                  <a:hueOff val="0"/>
                  <a:satOff val="0"/>
                  <a:lumOff val="0"/>
                  <a:alphaOff val="0"/>
                </a:schemeClr>
              </a:effectRef>
              <a:fontRef idx="minor">
                <a:schemeClr val="dk1"/>
              </a:fontRef>
            </p:style>
          </p:sp>
          <p:sp>
            <p:nvSpPr>
              <p:cNvPr id="45" name="右箭头 30"/>
              <p:cNvSpPr/>
              <p:nvPr/>
            </p:nvSpPr>
            <p:spPr>
              <a:xfrm rot="18360000">
                <a:off x="1707313" y="2917931"/>
                <a:ext cx="466789" cy="150817"/>
              </a:xfrm>
              <a:prstGeom prst="rect">
                <a:avLst/>
              </a:prstGeom>
            </p:spPr>
            <p:style>
              <a:lnRef idx="0">
                <a:scrgbClr r="0" g="0" b="0"/>
              </a:lnRef>
              <a:fillRef idx="0">
                <a:scrgbClr r="0" g="0" b="0"/>
              </a:fillRef>
              <a:effectRef idx="0">
                <a:scrgbClr r="0" g="0" b="0"/>
              </a:effectRef>
              <a:fontRef idx="minor">
                <a:schemeClr val="dk1"/>
              </a:fontRef>
            </p:style>
            <p:txBody>
              <a:bodyPr lIns="0" tIns="0" rIns="0" bIns="0" spcCol="1270" anchor="ctr"/>
              <a:lstStyle/>
              <a:p>
                <a:pPr algn="ctr" defTabSz="488950">
                  <a:lnSpc>
                    <a:spcPct val="90000"/>
                  </a:lnSpc>
                  <a:spcAft>
                    <a:spcPct val="35000"/>
                  </a:spcAft>
                  <a:defRPr/>
                </a:pPr>
                <a:endParaRPr lang="zh-CN" altLang="en-US" sz="1100"/>
              </a:p>
            </p:txBody>
          </p:sp>
        </p:grpSp>
        <p:grpSp>
          <p:nvGrpSpPr>
            <p:cNvPr id="22" name="组合 50"/>
            <p:cNvGrpSpPr/>
            <p:nvPr/>
          </p:nvGrpSpPr>
          <p:grpSpPr>
            <a:xfrm>
              <a:off x="2797291" y="5180935"/>
              <a:ext cx="918288" cy="918288"/>
              <a:chOff x="879884" y="3362637"/>
              <a:chExt cx="918288" cy="918288"/>
            </a:xfrm>
            <a:scene3d>
              <a:camera prst="orthographicFront"/>
              <a:lightRig rig="flat" dir="t"/>
            </a:scene3d>
          </p:grpSpPr>
          <p:sp>
            <p:nvSpPr>
              <p:cNvPr id="42" name="椭圆 41"/>
              <p:cNvSpPr/>
              <p:nvPr/>
            </p:nvSpPr>
            <p:spPr>
              <a:xfrm>
                <a:off x="879884" y="3362637"/>
                <a:ext cx="918288" cy="918288"/>
              </a:xfrm>
              <a:prstGeom prst="ellipse">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43" name="椭圆 32"/>
              <p:cNvSpPr/>
              <p:nvPr/>
            </p:nvSpPr>
            <p:spPr>
              <a:xfrm>
                <a:off x="1014364" y="3497117"/>
                <a:ext cx="649328" cy="649328"/>
              </a:xfrm>
              <a:prstGeom prst="rect">
                <a:avLst/>
              </a:prstGeom>
              <a:sp3d/>
            </p:spPr>
            <p:style>
              <a:lnRef idx="0">
                <a:scrgbClr r="0" g="0" b="0"/>
              </a:lnRef>
              <a:fillRef idx="0">
                <a:scrgbClr r="0" g="0" b="0"/>
              </a:fillRef>
              <a:effectRef idx="0">
                <a:scrgbClr r="0" g="0" b="0"/>
              </a:effectRef>
              <a:fontRef idx="minor">
                <a:schemeClr val="dk1"/>
              </a:fontRef>
            </p:style>
            <p:txBody>
              <a:bodyPr lIns="15240" tIns="15240" rIns="15240" bIns="15240" spcCol="1270" anchor="ctr"/>
              <a:lstStyle/>
              <a:p>
                <a:pPr algn="ctr" defTabSz="533400">
                  <a:lnSpc>
                    <a:spcPct val="90000"/>
                  </a:lnSpc>
                  <a:spcAft>
                    <a:spcPct val="35000"/>
                  </a:spcAft>
                  <a:defRPr/>
                </a:pPr>
                <a:r>
                  <a:rPr lang="en-US" altLang="zh-CN" sz="1200" dirty="0"/>
                  <a:t>CAD</a:t>
                </a:r>
              </a:p>
              <a:p>
                <a:pPr algn="ctr" defTabSz="533400">
                  <a:lnSpc>
                    <a:spcPct val="90000"/>
                  </a:lnSpc>
                  <a:spcAft>
                    <a:spcPct val="35000"/>
                  </a:spcAft>
                  <a:defRPr/>
                </a:pPr>
                <a:r>
                  <a:rPr lang="zh-CN" sz="1200" dirty="0"/>
                  <a:t>模型库</a:t>
                </a:r>
                <a:endParaRPr lang="zh-CN" altLang="en-US" sz="1200" dirty="0"/>
              </a:p>
            </p:txBody>
          </p:sp>
        </p:grpSp>
        <p:grpSp>
          <p:nvGrpSpPr>
            <p:cNvPr id="46103" name="组合 51"/>
            <p:cNvGrpSpPr>
              <a:grpSpLocks/>
            </p:cNvGrpSpPr>
            <p:nvPr/>
          </p:nvGrpSpPr>
          <p:grpSpPr bwMode="auto">
            <a:xfrm>
              <a:off x="3249626" y="4281921"/>
              <a:ext cx="542465" cy="252616"/>
              <a:chOff x="1332219" y="2463623"/>
              <a:chExt cx="542465" cy="252616"/>
            </a:xfrm>
          </p:grpSpPr>
          <p:sp>
            <p:nvSpPr>
              <p:cNvPr id="40" name="右箭头 39"/>
              <p:cNvSpPr/>
              <p:nvPr/>
            </p:nvSpPr>
            <p:spPr>
              <a:xfrm rot="9720000">
                <a:off x="1331886" y="2463041"/>
                <a:ext cx="542938" cy="252448"/>
              </a:xfrm>
              <a:prstGeom prst="rightArrow">
                <a:avLst>
                  <a:gd name="adj1" fmla="val 60000"/>
                  <a:gd name="adj2" fmla="val 50000"/>
                </a:avLst>
              </a:prstGeom>
            </p:spPr>
            <p:style>
              <a:lnRef idx="0">
                <a:schemeClr val="accent2">
                  <a:tint val="60000"/>
                  <a:hueOff val="0"/>
                  <a:satOff val="0"/>
                  <a:lumOff val="0"/>
                  <a:alphaOff val="0"/>
                </a:schemeClr>
              </a:lnRef>
              <a:fillRef idx="2">
                <a:schemeClr val="accent2">
                  <a:tint val="60000"/>
                  <a:hueOff val="0"/>
                  <a:satOff val="0"/>
                  <a:lumOff val="0"/>
                  <a:alphaOff val="0"/>
                </a:schemeClr>
              </a:fillRef>
              <a:effectRef idx="1">
                <a:schemeClr val="accent2">
                  <a:tint val="60000"/>
                  <a:hueOff val="0"/>
                  <a:satOff val="0"/>
                  <a:lumOff val="0"/>
                  <a:alphaOff val="0"/>
                </a:schemeClr>
              </a:effectRef>
              <a:fontRef idx="minor">
                <a:schemeClr val="dk1"/>
              </a:fontRef>
            </p:style>
          </p:sp>
          <p:sp>
            <p:nvSpPr>
              <p:cNvPr id="41" name="右箭头 34"/>
              <p:cNvSpPr/>
              <p:nvPr/>
            </p:nvSpPr>
            <p:spPr>
              <a:xfrm rot="20520000">
                <a:off x="1406501" y="2501146"/>
                <a:ext cx="466736" cy="152421"/>
              </a:xfrm>
              <a:prstGeom prst="rect">
                <a:avLst/>
              </a:prstGeom>
            </p:spPr>
            <p:style>
              <a:lnRef idx="0">
                <a:scrgbClr r="0" g="0" b="0"/>
              </a:lnRef>
              <a:fillRef idx="0">
                <a:scrgbClr r="0" g="0" b="0"/>
              </a:fillRef>
              <a:effectRef idx="0">
                <a:scrgbClr r="0" g="0" b="0"/>
              </a:effectRef>
              <a:fontRef idx="minor">
                <a:schemeClr val="dk1"/>
              </a:fontRef>
            </p:style>
            <p:txBody>
              <a:bodyPr lIns="0" tIns="0" rIns="0" bIns="0" spcCol="1270" anchor="ctr"/>
              <a:lstStyle/>
              <a:p>
                <a:pPr algn="ctr" defTabSz="488950">
                  <a:lnSpc>
                    <a:spcPct val="90000"/>
                  </a:lnSpc>
                  <a:spcAft>
                    <a:spcPct val="35000"/>
                  </a:spcAft>
                  <a:defRPr/>
                </a:pPr>
                <a:endParaRPr lang="zh-CN" altLang="en-US" sz="1100"/>
              </a:p>
            </p:txBody>
          </p:sp>
        </p:grpSp>
        <p:grpSp>
          <p:nvGrpSpPr>
            <p:cNvPr id="24" name="组合 52"/>
            <p:cNvGrpSpPr/>
            <p:nvPr/>
          </p:nvGrpSpPr>
          <p:grpSpPr>
            <a:xfrm>
              <a:off x="2123728" y="4253855"/>
              <a:ext cx="918288" cy="918288"/>
              <a:chOff x="206321" y="2435557"/>
              <a:chExt cx="918288" cy="918288"/>
            </a:xfrm>
            <a:scene3d>
              <a:camera prst="orthographicFront"/>
              <a:lightRig rig="flat" dir="t"/>
            </a:scene3d>
          </p:grpSpPr>
          <p:sp>
            <p:nvSpPr>
              <p:cNvPr id="38" name="椭圆 37"/>
              <p:cNvSpPr/>
              <p:nvPr/>
            </p:nvSpPr>
            <p:spPr>
              <a:xfrm>
                <a:off x="206321" y="2435557"/>
                <a:ext cx="918288" cy="918288"/>
              </a:xfrm>
              <a:prstGeom prst="ellipse">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39" name="椭圆 36"/>
              <p:cNvSpPr/>
              <p:nvPr/>
            </p:nvSpPr>
            <p:spPr>
              <a:xfrm>
                <a:off x="340801" y="2570037"/>
                <a:ext cx="649328" cy="649328"/>
              </a:xfrm>
              <a:prstGeom prst="rect">
                <a:avLst/>
              </a:prstGeom>
              <a:sp3d/>
            </p:spPr>
            <p:style>
              <a:lnRef idx="0">
                <a:scrgbClr r="0" g="0" b="0"/>
              </a:lnRef>
              <a:fillRef idx="0">
                <a:scrgbClr r="0" g="0" b="0"/>
              </a:fillRef>
              <a:effectRef idx="0">
                <a:scrgbClr r="0" g="0" b="0"/>
              </a:effectRef>
              <a:fontRef idx="minor">
                <a:schemeClr val="dk1"/>
              </a:fontRef>
            </p:style>
            <p:txBody>
              <a:bodyPr lIns="15240" tIns="15240" rIns="15240" bIns="15240" spcCol="1270" anchor="ctr"/>
              <a:lstStyle/>
              <a:p>
                <a:pPr algn="ctr" defTabSz="533400">
                  <a:lnSpc>
                    <a:spcPct val="90000"/>
                  </a:lnSpc>
                  <a:spcAft>
                    <a:spcPct val="35000"/>
                  </a:spcAft>
                  <a:defRPr/>
                </a:pPr>
                <a:r>
                  <a:rPr lang="zh-CN" sz="1200" dirty="0"/>
                  <a:t>构件库</a:t>
                </a:r>
                <a:endParaRPr lang="zh-CN" altLang="en-US" sz="1200" dirty="0"/>
              </a:p>
            </p:txBody>
          </p:sp>
        </p:grpSp>
        <p:grpSp>
          <p:nvGrpSpPr>
            <p:cNvPr id="46105" name="组合 53"/>
            <p:cNvGrpSpPr>
              <a:grpSpLocks/>
            </p:cNvGrpSpPr>
            <p:nvPr/>
          </p:nvGrpSpPr>
          <p:grpSpPr bwMode="auto">
            <a:xfrm>
              <a:off x="3249626" y="3745528"/>
              <a:ext cx="542465" cy="252616"/>
              <a:chOff x="1332219" y="1927230"/>
              <a:chExt cx="542465" cy="252616"/>
            </a:xfrm>
          </p:grpSpPr>
          <p:sp>
            <p:nvSpPr>
              <p:cNvPr id="36" name="右箭头 35"/>
              <p:cNvSpPr/>
              <p:nvPr/>
            </p:nvSpPr>
            <p:spPr>
              <a:xfrm rot="11880000">
                <a:off x="1331886" y="1927981"/>
                <a:ext cx="542938" cy="252447"/>
              </a:xfrm>
              <a:prstGeom prst="rightArrow">
                <a:avLst>
                  <a:gd name="adj1" fmla="val 60000"/>
                  <a:gd name="adj2" fmla="val 50000"/>
                </a:avLst>
              </a:prstGeom>
            </p:spPr>
            <p:style>
              <a:lnRef idx="0">
                <a:schemeClr val="accent2">
                  <a:tint val="60000"/>
                  <a:hueOff val="0"/>
                  <a:satOff val="0"/>
                  <a:lumOff val="0"/>
                  <a:alphaOff val="0"/>
                </a:schemeClr>
              </a:lnRef>
              <a:fillRef idx="2">
                <a:schemeClr val="accent2">
                  <a:tint val="60000"/>
                  <a:hueOff val="0"/>
                  <a:satOff val="0"/>
                  <a:lumOff val="0"/>
                  <a:alphaOff val="0"/>
                </a:schemeClr>
              </a:fillRef>
              <a:effectRef idx="1">
                <a:schemeClr val="accent2">
                  <a:tint val="60000"/>
                  <a:hueOff val="0"/>
                  <a:satOff val="0"/>
                  <a:lumOff val="0"/>
                  <a:alphaOff val="0"/>
                </a:schemeClr>
              </a:effectRef>
              <a:fontRef idx="minor">
                <a:schemeClr val="dk1"/>
              </a:fontRef>
            </p:style>
          </p:sp>
          <p:sp>
            <p:nvSpPr>
              <p:cNvPr id="37" name="右箭头 38"/>
              <p:cNvSpPr/>
              <p:nvPr/>
            </p:nvSpPr>
            <p:spPr>
              <a:xfrm rot="22680000">
                <a:off x="1406501" y="1989902"/>
                <a:ext cx="466736" cy="152421"/>
              </a:xfrm>
              <a:prstGeom prst="rect">
                <a:avLst/>
              </a:prstGeom>
            </p:spPr>
            <p:style>
              <a:lnRef idx="0">
                <a:scrgbClr r="0" g="0" b="0"/>
              </a:lnRef>
              <a:fillRef idx="0">
                <a:scrgbClr r="0" g="0" b="0"/>
              </a:fillRef>
              <a:effectRef idx="0">
                <a:scrgbClr r="0" g="0" b="0"/>
              </a:effectRef>
              <a:fontRef idx="minor">
                <a:schemeClr val="dk1"/>
              </a:fontRef>
            </p:style>
            <p:txBody>
              <a:bodyPr lIns="0" tIns="0" rIns="0" bIns="0" spcCol="1270" anchor="ctr"/>
              <a:lstStyle/>
              <a:p>
                <a:pPr algn="ctr" defTabSz="488950">
                  <a:lnSpc>
                    <a:spcPct val="90000"/>
                  </a:lnSpc>
                  <a:spcAft>
                    <a:spcPct val="35000"/>
                  </a:spcAft>
                  <a:defRPr/>
                </a:pPr>
                <a:endParaRPr lang="zh-CN" altLang="en-US" sz="1100"/>
              </a:p>
            </p:txBody>
          </p:sp>
        </p:grpSp>
        <p:grpSp>
          <p:nvGrpSpPr>
            <p:cNvPr id="26" name="组合 54"/>
            <p:cNvGrpSpPr/>
            <p:nvPr/>
          </p:nvGrpSpPr>
          <p:grpSpPr>
            <a:xfrm>
              <a:off x="2123728" y="3107922"/>
              <a:ext cx="918288" cy="918288"/>
              <a:chOff x="206321" y="1289624"/>
              <a:chExt cx="918288" cy="918288"/>
            </a:xfrm>
            <a:scene3d>
              <a:camera prst="orthographicFront"/>
              <a:lightRig rig="flat" dir="t"/>
            </a:scene3d>
          </p:grpSpPr>
          <p:sp>
            <p:nvSpPr>
              <p:cNvPr id="34" name="椭圆 33"/>
              <p:cNvSpPr/>
              <p:nvPr/>
            </p:nvSpPr>
            <p:spPr>
              <a:xfrm>
                <a:off x="206321" y="1289624"/>
                <a:ext cx="918288" cy="918288"/>
              </a:xfrm>
              <a:prstGeom prst="ellipse">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35" name="椭圆 40"/>
              <p:cNvSpPr/>
              <p:nvPr/>
            </p:nvSpPr>
            <p:spPr>
              <a:xfrm>
                <a:off x="340801" y="1424104"/>
                <a:ext cx="649328" cy="649328"/>
              </a:xfrm>
              <a:prstGeom prst="rect">
                <a:avLst/>
              </a:prstGeom>
              <a:sp3d/>
            </p:spPr>
            <p:style>
              <a:lnRef idx="0">
                <a:scrgbClr r="0" g="0" b="0"/>
              </a:lnRef>
              <a:fillRef idx="0">
                <a:scrgbClr r="0" g="0" b="0"/>
              </a:fillRef>
              <a:effectRef idx="0">
                <a:scrgbClr r="0" g="0" b="0"/>
              </a:effectRef>
              <a:fontRef idx="minor">
                <a:schemeClr val="dk1"/>
              </a:fontRef>
            </p:style>
            <p:txBody>
              <a:bodyPr lIns="15240" tIns="15240" rIns="15240" bIns="15240" spcCol="1270" anchor="ctr"/>
              <a:lstStyle/>
              <a:p>
                <a:pPr algn="ctr" defTabSz="533400">
                  <a:lnSpc>
                    <a:spcPct val="90000"/>
                  </a:lnSpc>
                  <a:spcAft>
                    <a:spcPct val="35000"/>
                  </a:spcAft>
                  <a:defRPr/>
                </a:pPr>
                <a:r>
                  <a:rPr lang="zh-CN" altLang="en-US" sz="1200" dirty="0"/>
                  <a:t>船载设备</a:t>
                </a:r>
                <a:r>
                  <a:rPr lang="zh-CN" sz="1200" dirty="0"/>
                  <a:t>数据库</a:t>
                </a:r>
                <a:endParaRPr lang="zh-CN" altLang="en-US" sz="1200" dirty="0"/>
              </a:p>
            </p:txBody>
          </p:sp>
        </p:grpSp>
        <p:grpSp>
          <p:nvGrpSpPr>
            <p:cNvPr id="46107" name="组合 55"/>
            <p:cNvGrpSpPr>
              <a:grpSpLocks/>
            </p:cNvGrpSpPr>
            <p:nvPr/>
          </p:nvGrpSpPr>
          <p:grpSpPr bwMode="auto">
            <a:xfrm>
              <a:off x="3709835" y="3166652"/>
              <a:ext cx="252616" cy="542465"/>
              <a:chOff x="1792428" y="1348354"/>
              <a:chExt cx="252616" cy="542465"/>
            </a:xfrm>
          </p:grpSpPr>
          <p:sp>
            <p:nvSpPr>
              <p:cNvPr id="32" name="右箭头 31"/>
              <p:cNvSpPr/>
              <p:nvPr/>
            </p:nvSpPr>
            <p:spPr>
              <a:xfrm rot="14040000">
                <a:off x="1646982" y="1493754"/>
                <a:ext cx="542999" cy="252419"/>
              </a:xfrm>
              <a:prstGeom prst="rightArrow">
                <a:avLst>
                  <a:gd name="adj1" fmla="val 60000"/>
                  <a:gd name="adj2" fmla="val 50000"/>
                </a:avLst>
              </a:prstGeom>
            </p:spPr>
            <p:style>
              <a:lnRef idx="0">
                <a:schemeClr val="accent2">
                  <a:tint val="60000"/>
                  <a:hueOff val="0"/>
                  <a:satOff val="0"/>
                  <a:lumOff val="0"/>
                  <a:alphaOff val="0"/>
                </a:schemeClr>
              </a:lnRef>
              <a:fillRef idx="2">
                <a:schemeClr val="accent2">
                  <a:tint val="60000"/>
                  <a:hueOff val="0"/>
                  <a:satOff val="0"/>
                  <a:lumOff val="0"/>
                  <a:alphaOff val="0"/>
                </a:schemeClr>
              </a:fillRef>
              <a:effectRef idx="1">
                <a:schemeClr val="accent2">
                  <a:tint val="60000"/>
                  <a:hueOff val="0"/>
                  <a:satOff val="0"/>
                  <a:lumOff val="0"/>
                  <a:alphaOff val="0"/>
                </a:schemeClr>
              </a:effectRef>
              <a:fontRef idx="minor">
                <a:schemeClr val="dk1"/>
              </a:fontRef>
            </p:style>
          </p:sp>
          <p:sp>
            <p:nvSpPr>
              <p:cNvPr id="33" name="右箭头 42"/>
              <p:cNvSpPr/>
              <p:nvPr/>
            </p:nvSpPr>
            <p:spPr>
              <a:xfrm rot="24840000">
                <a:off x="1707313" y="1574722"/>
                <a:ext cx="466789" cy="150817"/>
              </a:xfrm>
              <a:prstGeom prst="rect">
                <a:avLst/>
              </a:prstGeom>
            </p:spPr>
            <p:style>
              <a:lnRef idx="0">
                <a:scrgbClr r="0" g="0" b="0"/>
              </a:lnRef>
              <a:fillRef idx="0">
                <a:scrgbClr r="0" g="0" b="0"/>
              </a:fillRef>
              <a:effectRef idx="0">
                <a:scrgbClr r="0" g="0" b="0"/>
              </a:effectRef>
              <a:fontRef idx="minor">
                <a:schemeClr val="dk1"/>
              </a:fontRef>
            </p:style>
            <p:txBody>
              <a:bodyPr lIns="0" tIns="0" rIns="0" bIns="0" spcCol="1270" anchor="ctr"/>
              <a:lstStyle/>
              <a:p>
                <a:pPr algn="ctr" defTabSz="488950">
                  <a:lnSpc>
                    <a:spcPct val="90000"/>
                  </a:lnSpc>
                  <a:spcAft>
                    <a:spcPct val="35000"/>
                  </a:spcAft>
                  <a:defRPr/>
                </a:pPr>
                <a:endParaRPr lang="zh-CN" altLang="en-US" sz="1100"/>
              </a:p>
            </p:txBody>
          </p:sp>
        </p:grpSp>
        <p:grpSp>
          <p:nvGrpSpPr>
            <p:cNvPr id="28" name="组合 56"/>
            <p:cNvGrpSpPr/>
            <p:nvPr/>
          </p:nvGrpSpPr>
          <p:grpSpPr>
            <a:xfrm>
              <a:off x="2797291" y="2180842"/>
              <a:ext cx="918288" cy="918288"/>
              <a:chOff x="879884" y="362544"/>
              <a:chExt cx="918288" cy="918288"/>
            </a:xfrm>
            <a:scene3d>
              <a:camera prst="orthographicFront"/>
              <a:lightRig rig="flat" dir="t"/>
            </a:scene3d>
          </p:grpSpPr>
          <p:sp>
            <p:nvSpPr>
              <p:cNvPr id="30" name="椭圆 29"/>
              <p:cNvSpPr/>
              <p:nvPr/>
            </p:nvSpPr>
            <p:spPr>
              <a:xfrm>
                <a:off x="879884" y="362544"/>
                <a:ext cx="918288" cy="918288"/>
              </a:xfrm>
              <a:prstGeom prst="ellipse">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31" name="椭圆 44"/>
              <p:cNvSpPr/>
              <p:nvPr/>
            </p:nvSpPr>
            <p:spPr>
              <a:xfrm>
                <a:off x="1014364" y="497024"/>
                <a:ext cx="649328" cy="649328"/>
              </a:xfrm>
              <a:prstGeom prst="rect">
                <a:avLst/>
              </a:prstGeom>
              <a:sp3d/>
            </p:spPr>
            <p:style>
              <a:lnRef idx="0">
                <a:scrgbClr r="0" g="0" b="0"/>
              </a:lnRef>
              <a:fillRef idx="0">
                <a:scrgbClr r="0" g="0" b="0"/>
              </a:fillRef>
              <a:effectRef idx="0">
                <a:scrgbClr r="0" g="0" b="0"/>
              </a:effectRef>
              <a:fontRef idx="minor">
                <a:schemeClr val="dk1"/>
              </a:fontRef>
            </p:style>
            <p:txBody>
              <a:bodyPr lIns="15240" tIns="15240" rIns="15240" bIns="15240" spcCol="1270" anchor="ctr"/>
              <a:lstStyle/>
              <a:p>
                <a:pPr algn="ctr" defTabSz="533400">
                  <a:lnSpc>
                    <a:spcPct val="90000"/>
                  </a:lnSpc>
                  <a:spcAft>
                    <a:spcPct val="35000"/>
                  </a:spcAft>
                  <a:defRPr/>
                </a:pPr>
                <a:r>
                  <a:rPr lang="zh-CN" altLang="en-US" sz="1200" dirty="0"/>
                  <a:t>船体</a:t>
                </a:r>
                <a:endParaRPr lang="en-US" altLang="zh-CN" sz="1200" dirty="0"/>
              </a:p>
              <a:p>
                <a:pPr algn="ctr" defTabSz="533400">
                  <a:lnSpc>
                    <a:spcPct val="90000"/>
                  </a:lnSpc>
                  <a:spcAft>
                    <a:spcPct val="35000"/>
                  </a:spcAft>
                  <a:defRPr/>
                </a:pPr>
                <a:r>
                  <a:rPr lang="zh-CN" sz="1200" dirty="0"/>
                  <a:t>材料库</a:t>
                </a:r>
              </a:p>
            </p:txBody>
          </p:sp>
        </p:grpSp>
      </p:grpSp>
    </p:spTree>
    <p:extLst>
      <p:ext uri="{BB962C8B-B14F-4D97-AF65-F5344CB8AC3E}">
        <p14:creationId xmlns:p14="http://schemas.microsoft.com/office/powerpoint/2010/main" val="28116693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2000"/>
                                        <p:tgtEl>
                                          <p:spTgt spid="3"/>
                                        </p:tgtEl>
                                      </p:cBhvr>
                                    </p:animEffect>
                                  </p:childTnLst>
                                </p:cTn>
                              </p:par>
                            </p:childTnLst>
                          </p:cTn>
                        </p:par>
                        <p:par>
                          <p:cTn id="8" fill="hold" nodeType="afterGroup">
                            <p:stCondLst>
                              <p:cond delay="2000"/>
                            </p:stCondLst>
                            <p:childTnLst>
                              <p:par>
                                <p:cTn id="9" presetID="9"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浏览首页.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765175"/>
            <a:ext cx="3997325"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3"/>
          <p:cNvSpPr txBox="1">
            <a:spLocks noChangeArrowheads="1"/>
          </p:cNvSpPr>
          <p:nvPr/>
        </p:nvSpPr>
        <p:spPr bwMode="auto">
          <a:xfrm>
            <a:off x="323850" y="1019175"/>
            <a:ext cx="3816350"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150000"/>
              </a:lnSpc>
              <a:spcBef>
                <a:spcPct val="20000"/>
              </a:spcBef>
              <a:buFont typeface="Wingdings" pitchFamily="2" charset="2"/>
              <a:buChar char="n"/>
              <a:defRPr/>
            </a:pPr>
            <a:endParaRPr lang="zh-CN" altLang="en-US" kern="0" dirty="0">
              <a:latin typeface="+mn-lt"/>
              <a:ea typeface="+mn-ea"/>
            </a:endParaRPr>
          </a:p>
        </p:txBody>
      </p:sp>
      <p:sp>
        <p:nvSpPr>
          <p:cNvPr id="4" name="矩形 3"/>
          <p:cNvSpPr>
            <a:spLocks noChangeArrowheads="1"/>
          </p:cNvSpPr>
          <p:nvPr/>
        </p:nvSpPr>
        <p:spPr bwMode="auto">
          <a:xfrm>
            <a:off x="323850" y="836613"/>
            <a:ext cx="3455988" cy="331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nSpc>
                <a:spcPct val="150000"/>
              </a:lnSpc>
              <a:spcBef>
                <a:spcPct val="20000"/>
              </a:spcBef>
              <a:buFont typeface="Wingdings" pitchFamily="2" charset="2"/>
              <a:buChar char="n"/>
            </a:pPr>
            <a:r>
              <a:rPr lang="zh-CN" altLang="en-US" sz="1600"/>
              <a:t>方便查阅</a:t>
            </a:r>
            <a:r>
              <a:rPr lang="zh-CN" altLang="zh-CN" sz="1600"/>
              <a:t>已有工程实例的数据</a:t>
            </a:r>
            <a:r>
              <a:rPr lang="zh-CN" altLang="en-US" sz="1600"/>
              <a:t>：</a:t>
            </a:r>
            <a:r>
              <a:rPr lang="zh-CN" altLang="zh-CN" sz="1600"/>
              <a:t>参数信息、文档资料、数字模型、图片信息以及相关的成品信息等</a:t>
            </a:r>
            <a:endParaRPr lang="en-US" altLang="zh-CN" sz="1600"/>
          </a:p>
          <a:p>
            <a:pPr marL="342900" indent="-342900">
              <a:lnSpc>
                <a:spcPct val="150000"/>
              </a:lnSpc>
              <a:spcBef>
                <a:spcPct val="20000"/>
              </a:spcBef>
              <a:buFont typeface="Wingdings" pitchFamily="2" charset="2"/>
              <a:buChar char="n"/>
            </a:pPr>
            <a:r>
              <a:rPr lang="zh-CN" altLang="en-US" sz="1600"/>
              <a:t>统一管理：电子化储存，更新记录。</a:t>
            </a:r>
            <a:endParaRPr lang="zh-CN" altLang="zh-CN" sz="1600"/>
          </a:p>
          <a:p>
            <a:pPr marL="342900" indent="-342900">
              <a:lnSpc>
                <a:spcPct val="120000"/>
              </a:lnSpc>
              <a:spcBef>
                <a:spcPct val="20000"/>
              </a:spcBef>
              <a:buFont typeface="Wingdings" pitchFamily="2" charset="2"/>
              <a:buChar char="n"/>
            </a:pPr>
            <a:r>
              <a:rPr lang="zh-CN" altLang="en-US" sz="1600"/>
              <a:t>提供数据统计分析功能</a:t>
            </a:r>
            <a:endParaRPr lang="en-US" altLang="zh-CN" sz="1600"/>
          </a:p>
          <a:p>
            <a:pPr marL="342900" indent="-342900">
              <a:lnSpc>
                <a:spcPct val="120000"/>
              </a:lnSpc>
              <a:spcBef>
                <a:spcPct val="20000"/>
              </a:spcBef>
              <a:buFont typeface="Wingdings" pitchFamily="2" charset="2"/>
              <a:buChar char="n"/>
            </a:pPr>
            <a:r>
              <a:rPr lang="zh-CN" altLang="en-US" sz="1600"/>
              <a:t>资源搜索引擎，专业“百度资源”系统</a:t>
            </a:r>
            <a:endParaRPr lang="en-US" altLang="zh-CN" sz="1600"/>
          </a:p>
          <a:p>
            <a:pPr marL="342900" indent="-342900">
              <a:lnSpc>
                <a:spcPct val="120000"/>
              </a:lnSpc>
              <a:spcBef>
                <a:spcPct val="20000"/>
              </a:spcBef>
              <a:buFont typeface="Wingdings" pitchFamily="2" charset="2"/>
              <a:buChar char="n"/>
            </a:pPr>
            <a:r>
              <a:rPr lang="zh-CN" altLang="en-US" sz="1600"/>
              <a:t>组件实现思路</a:t>
            </a:r>
          </a:p>
        </p:txBody>
      </p:sp>
      <p:pic>
        <p:nvPicPr>
          <p:cNvPr id="18" name="图片 17" descr="浏览实例属性页面.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9838" y="2708275"/>
            <a:ext cx="4176712"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0250" y="4286250"/>
            <a:ext cx="4032250"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325" y="3933825"/>
            <a:ext cx="2568575"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a:spLocks noGrp="1"/>
          </p:cNvSpPr>
          <p:nvPr>
            <p:ph type="title"/>
          </p:nvPr>
        </p:nvSpPr>
        <p:spPr>
          <a:xfrm>
            <a:off x="107950" y="-17463"/>
            <a:ext cx="6707188" cy="850901"/>
          </a:xfrm>
        </p:spPr>
        <p:txBody>
          <a:bodyPr rtlCol="0"/>
          <a:lstStyle/>
          <a:p>
            <a:pPr eaLnBrk="1" fontAlgn="auto" hangingPunct="1">
              <a:spcAft>
                <a:spcPts val="0"/>
              </a:spcAft>
              <a:defRPr/>
            </a:pPr>
            <a:r>
              <a:rPr lang="zh-CN" altLang="en-US" dirty="0" smtClean="0"/>
              <a:t>工程资源基础库建设</a:t>
            </a:r>
          </a:p>
        </p:txBody>
      </p:sp>
    </p:spTree>
    <p:extLst>
      <p:ext uri="{BB962C8B-B14F-4D97-AF65-F5344CB8AC3E}">
        <p14:creationId xmlns:p14="http://schemas.microsoft.com/office/powerpoint/2010/main" val="3464315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nodeType="afterGroup">
                            <p:stCondLst>
                              <p:cond delay="500"/>
                            </p:stCondLst>
                            <p:childTnLst>
                              <p:par>
                                <p:cTn id="9" presetID="53"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Effect transition="in" filter="fade">
                                      <p:cBhvr>
                                        <p:cTn id="13" dur="500"/>
                                        <p:tgtEl>
                                          <p:spTgt spid="18"/>
                                        </p:tgtEl>
                                      </p:cBhvr>
                                    </p:animEffect>
                                  </p:childTnLst>
                                </p:cTn>
                              </p:par>
                              <p:par>
                                <p:cTn id="14" presetID="53"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p:cTn id="16" dur="500" fill="hold"/>
                                        <p:tgtEl>
                                          <p:spTgt spid="17"/>
                                        </p:tgtEl>
                                        <p:attrNameLst>
                                          <p:attrName>ppt_w</p:attrName>
                                        </p:attrNameLst>
                                      </p:cBhvr>
                                      <p:tavLst>
                                        <p:tav tm="0">
                                          <p:val>
                                            <p:fltVal val="0"/>
                                          </p:val>
                                        </p:tav>
                                        <p:tav tm="100000">
                                          <p:val>
                                            <p:strVal val="#ppt_w"/>
                                          </p:val>
                                        </p:tav>
                                      </p:tavLst>
                                    </p:anim>
                                    <p:anim calcmode="lin" valueType="num">
                                      <p:cBhvr>
                                        <p:cTn id="17" dur="500" fill="hold"/>
                                        <p:tgtEl>
                                          <p:spTgt spid="17"/>
                                        </p:tgtEl>
                                        <p:attrNameLst>
                                          <p:attrName>ppt_h</p:attrName>
                                        </p:attrNameLst>
                                      </p:cBhvr>
                                      <p:tavLst>
                                        <p:tav tm="0">
                                          <p:val>
                                            <p:fltVal val="0"/>
                                          </p:val>
                                        </p:tav>
                                        <p:tav tm="100000">
                                          <p:val>
                                            <p:strVal val="#ppt_h"/>
                                          </p:val>
                                        </p:tav>
                                      </p:tavLst>
                                    </p:anim>
                                    <p:animEffect transition="in" filter="fade">
                                      <p:cBhvr>
                                        <p:cTn id="18" dur="500"/>
                                        <p:tgtEl>
                                          <p:spTgt spid="1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fade">
                                      <p:cBhvr>
                                        <p:cTn id="23" dur="500"/>
                                        <p:tgtEl>
                                          <p:spTgt spid="4">
                                            <p:txEl>
                                              <p:pRg st="1" end="1"/>
                                            </p:txEl>
                                          </p:spTgt>
                                        </p:tgtEl>
                                      </p:cBhvr>
                                    </p:animEffect>
                                  </p:childTnLst>
                                </p:cTn>
                              </p:par>
                            </p:childTnLst>
                          </p:cTn>
                        </p:par>
                        <p:par>
                          <p:cTn id="24" fill="hold" nodeType="afterGroup">
                            <p:stCondLst>
                              <p:cond delay="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fade">
                                      <p:cBhvr>
                                        <p:cTn id="32" dur="500"/>
                                        <p:tgtEl>
                                          <p:spTgt spid="4">
                                            <p:txEl>
                                              <p:pRg st="2" end="2"/>
                                            </p:txEl>
                                          </p:spTgt>
                                        </p:tgtEl>
                                      </p:cBhvr>
                                    </p:animEffect>
                                  </p:childTnLst>
                                </p:cTn>
                              </p:par>
                            </p:childTnLst>
                          </p:cTn>
                        </p:par>
                        <p:par>
                          <p:cTn id="33" fill="hold" nodeType="afterGroup">
                            <p:stCondLst>
                              <p:cond delay="500"/>
                            </p:stCondLst>
                            <p:childTnLst>
                              <p:par>
                                <p:cTn id="34" presetID="10" presetClass="entr" presetSubtype="0"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animEffect transition="in" filter="fade">
                                      <p:cBhvr>
                                        <p:cTn id="41" dur="500"/>
                                        <p:tgtEl>
                                          <p:spTgt spid="4">
                                            <p:txEl>
                                              <p:pRg st="3" end="3"/>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zh-CN" altLang="en-US" dirty="0" smtClean="0"/>
              <a:t>需求分析</a:t>
            </a:r>
          </a:p>
        </p:txBody>
      </p:sp>
      <p:sp>
        <p:nvSpPr>
          <p:cNvPr id="5123" name="AutoShape 5"/>
          <p:cNvSpPr>
            <a:spLocks noChangeArrowheads="1"/>
          </p:cNvSpPr>
          <p:nvPr/>
        </p:nvSpPr>
        <p:spPr bwMode="gray">
          <a:xfrm>
            <a:off x="909849" y="3048000"/>
            <a:ext cx="7265987" cy="469900"/>
          </a:xfrm>
          <a:prstGeom prst="roundRect">
            <a:avLst>
              <a:gd name="adj" fmla="val 16667"/>
            </a:avLst>
          </a:prstGeom>
          <a:solidFill>
            <a:srgbClr val="D0A800"/>
          </a:solidFill>
          <a:ln w="12700" algn="ctr">
            <a:noFill/>
            <a:round/>
            <a:headEnd/>
            <a:tailEnd/>
          </a:ln>
        </p:spPr>
        <p:txBody>
          <a:bodyPr wrap="none" anchor="ctr"/>
          <a:lstStyle/>
          <a:p>
            <a:endParaRPr lang="zh-CN" altLang="en-US" b="1">
              <a:ea typeface="黑体" pitchFamily="2" charset="-122"/>
            </a:endParaRPr>
          </a:p>
        </p:txBody>
      </p:sp>
      <p:sp>
        <p:nvSpPr>
          <p:cNvPr id="5124" name="AutoShape 8"/>
          <p:cNvSpPr>
            <a:spLocks noChangeArrowheads="1"/>
          </p:cNvSpPr>
          <p:nvPr/>
        </p:nvSpPr>
        <p:spPr bwMode="gray">
          <a:xfrm>
            <a:off x="909849" y="2382838"/>
            <a:ext cx="7265987" cy="469900"/>
          </a:xfrm>
          <a:prstGeom prst="roundRect">
            <a:avLst>
              <a:gd name="adj" fmla="val 16667"/>
            </a:avLst>
          </a:prstGeom>
          <a:solidFill>
            <a:srgbClr val="5F5F5F"/>
          </a:solidFill>
          <a:ln w="12700" algn="ctr">
            <a:noFill/>
            <a:round/>
            <a:headEnd/>
            <a:tailEnd/>
          </a:ln>
        </p:spPr>
        <p:txBody>
          <a:bodyPr wrap="none" anchor="ctr"/>
          <a:lstStyle/>
          <a:p>
            <a:endParaRPr lang="zh-CN" altLang="en-US" b="1">
              <a:ea typeface="黑体" pitchFamily="2" charset="-122"/>
            </a:endParaRPr>
          </a:p>
        </p:txBody>
      </p:sp>
      <p:sp>
        <p:nvSpPr>
          <p:cNvPr id="5125" name="AutoShape 10"/>
          <p:cNvSpPr>
            <a:spLocks noChangeArrowheads="1"/>
          </p:cNvSpPr>
          <p:nvPr/>
        </p:nvSpPr>
        <p:spPr bwMode="auto">
          <a:xfrm>
            <a:off x="611188" y="1938338"/>
            <a:ext cx="7993062" cy="4659014"/>
          </a:xfrm>
          <a:prstGeom prst="roundRect">
            <a:avLst>
              <a:gd name="adj" fmla="val 7315"/>
            </a:avLst>
          </a:prstGeom>
          <a:noFill/>
          <a:ln w="38100">
            <a:solidFill>
              <a:srgbClr val="808080"/>
            </a:solidFill>
            <a:round/>
            <a:headEnd/>
            <a:tailEnd/>
          </a:ln>
        </p:spPr>
        <p:txBody>
          <a:bodyPr wrap="none" anchor="ctr"/>
          <a:lstStyle/>
          <a:p>
            <a:endParaRPr lang="zh-CN" altLang="en-US" b="1">
              <a:ea typeface="黑体" pitchFamily="2" charset="-122"/>
            </a:endParaRPr>
          </a:p>
        </p:txBody>
      </p:sp>
      <p:sp>
        <p:nvSpPr>
          <p:cNvPr id="5126" name="AutoShape 11"/>
          <p:cNvSpPr>
            <a:spLocks noChangeArrowheads="1"/>
          </p:cNvSpPr>
          <p:nvPr/>
        </p:nvSpPr>
        <p:spPr bwMode="gray">
          <a:xfrm>
            <a:off x="971600" y="3127374"/>
            <a:ext cx="5003800" cy="333375"/>
          </a:xfrm>
          <a:prstGeom prst="roundRect">
            <a:avLst>
              <a:gd name="adj" fmla="val 7574"/>
            </a:avLst>
          </a:prstGeom>
          <a:noFill/>
          <a:ln w="28575" cap="rnd">
            <a:noFill/>
            <a:prstDash val="sysDot"/>
            <a:round/>
            <a:headEnd/>
            <a:tailEnd/>
          </a:ln>
        </p:spPr>
        <p:txBody>
          <a:bodyPr wrap="none" anchor="ctr"/>
          <a:lstStyle/>
          <a:p>
            <a:pPr eaLnBrk="0" hangingPunct="0">
              <a:buFont typeface="Arial" charset="0"/>
              <a:buChar char="•"/>
            </a:pPr>
            <a:r>
              <a:rPr lang="zh-CN" altLang="zh-CN" dirty="0"/>
              <a:t>设计</a:t>
            </a:r>
            <a:r>
              <a:rPr lang="zh-CN" altLang="zh-CN" dirty="0" smtClean="0"/>
              <a:t>过程缺乏</a:t>
            </a:r>
            <a:r>
              <a:rPr lang="zh-CN" altLang="zh-CN" dirty="0"/>
              <a:t>指导，大量的手工计算，效率较低，知识难以</a:t>
            </a:r>
            <a:r>
              <a:rPr lang="zh-CN" altLang="zh-CN" dirty="0" smtClean="0"/>
              <a:t>传承</a:t>
            </a:r>
            <a:endParaRPr lang="en-US" altLang="zh-CN" b="1" dirty="0">
              <a:solidFill>
                <a:srgbClr val="FFFFFF"/>
              </a:solidFill>
              <a:cs typeface="Arial" charset="0"/>
            </a:endParaRPr>
          </a:p>
        </p:txBody>
      </p:sp>
      <p:sp>
        <p:nvSpPr>
          <p:cNvPr id="5127" name="AutoShape 12"/>
          <p:cNvSpPr>
            <a:spLocks noChangeArrowheads="1"/>
          </p:cNvSpPr>
          <p:nvPr/>
        </p:nvSpPr>
        <p:spPr bwMode="auto">
          <a:xfrm>
            <a:off x="1309688" y="1235075"/>
            <a:ext cx="6553200" cy="568325"/>
          </a:xfrm>
          <a:prstGeom prst="roundRect">
            <a:avLst>
              <a:gd name="adj" fmla="val 42181"/>
            </a:avLst>
          </a:prstGeom>
          <a:gradFill rotWithShape="1">
            <a:gsLst>
              <a:gs pos="0">
                <a:srgbClr val="2C2C2C"/>
              </a:gs>
              <a:gs pos="100000">
                <a:srgbClr val="5F5F5F"/>
              </a:gs>
            </a:gsLst>
            <a:lin ang="5400000" scaled="1"/>
          </a:gradFill>
          <a:ln w="25400">
            <a:solidFill>
              <a:srgbClr val="808080"/>
            </a:solidFill>
            <a:round/>
            <a:headEnd/>
            <a:tailEnd/>
          </a:ln>
        </p:spPr>
        <p:txBody>
          <a:bodyPr wrap="none" anchor="ctr"/>
          <a:lstStyle/>
          <a:p>
            <a:pPr algn="ctr"/>
            <a:r>
              <a:rPr lang="zh-CN" altLang="en-US" b="1" dirty="0" smtClean="0">
                <a:solidFill>
                  <a:schemeClr val="bg1"/>
                </a:solidFill>
                <a:cs typeface="Arial" charset="0"/>
              </a:rPr>
              <a:t>企业面临的挑战</a:t>
            </a:r>
            <a:endParaRPr lang="en-US" altLang="zh-CN" b="1" dirty="0">
              <a:solidFill>
                <a:schemeClr val="bg1"/>
              </a:solidFill>
              <a:cs typeface="Arial" charset="0"/>
            </a:endParaRPr>
          </a:p>
        </p:txBody>
      </p:sp>
      <p:sp>
        <p:nvSpPr>
          <p:cNvPr id="5128" name="AutoShape 13"/>
          <p:cNvSpPr>
            <a:spLocks noChangeArrowheads="1"/>
          </p:cNvSpPr>
          <p:nvPr/>
        </p:nvSpPr>
        <p:spPr bwMode="gray">
          <a:xfrm>
            <a:off x="755576" y="2468563"/>
            <a:ext cx="5976664" cy="333375"/>
          </a:xfrm>
          <a:prstGeom prst="roundRect">
            <a:avLst>
              <a:gd name="adj" fmla="val 7574"/>
            </a:avLst>
          </a:prstGeom>
          <a:noFill/>
          <a:ln w="28575" cap="rnd">
            <a:noFill/>
            <a:prstDash val="sysDot"/>
            <a:round/>
            <a:headEnd/>
            <a:tailEnd/>
          </a:ln>
        </p:spPr>
        <p:txBody>
          <a:bodyPr wrap="none" anchor="ctr"/>
          <a:lstStyle/>
          <a:p>
            <a:pPr algn="ctr" eaLnBrk="0" hangingPunct="0">
              <a:buFont typeface="Arial" charset="0"/>
              <a:buChar char="•"/>
            </a:pPr>
            <a:r>
              <a:rPr lang="zh-CN" altLang="zh-CN" b="1" dirty="0" smtClean="0">
                <a:solidFill>
                  <a:srgbClr val="FFFFFF"/>
                </a:solidFill>
                <a:cs typeface="Arial" charset="0"/>
              </a:rPr>
              <a:t>工作</a:t>
            </a:r>
            <a:r>
              <a:rPr lang="zh-CN" altLang="en-US" b="1" dirty="0" smtClean="0">
                <a:solidFill>
                  <a:srgbClr val="FFFFFF"/>
                </a:solidFill>
                <a:cs typeface="Arial" charset="0"/>
              </a:rPr>
              <a:t>过程未有效管理</a:t>
            </a:r>
            <a:r>
              <a:rPr lang="zh-CN" altLang="zh-CN" b="1" dirty="0" smtClean="0">
                <a:solidFill>
                  <a:srgbClr val="FFFFFF"/>
                </a:solidFill>
                <a:cs typeface="Arial" charset="0"/>
              </a:rPr>
              <a:t>，多人协作困难，工作难以并行</a:t>
            </a:r>
            <a:endParaRPr lang="en-US" altLang="zh-CN" b="1" dirty="0">
              <a:solidFill>
                <a:srgbClr val="FFFFFF"/>
              </a:solidFill>
              <a:cs typeface="Arial" charset="0"/>
            </a:endParaRPr>
          </a:p>
        </p:txBody>
      </p:sp>
      <p:sp>
        <p:nvSpPr>
          <p:cNvPr id="5129" name="AutoShape 19"/>
          <p:cNvSpPr>
            <a:spLocks noChangeArrowheads="1"/>
          </p:cNvSpPr>
          <p:nvPr/>
        </p:nvSpPr>
        <p:spPr bwMode="gray">
          <a:xfrm>
            <a:off x="909849" y="3749675"/>
            <a:ext cx="7265988" cy="469900"/>
          </a:xfrm>
          <a:prstGeom prst="roundRect">
            <a:avLst>
              <a:gd name="adj" fmla="val 16667"/>
            </a:avLst>
          </a:prstGeom>
          <a:solidFill>
            <a:srgbClr val="5F5F5F"/>
          </a:solidFill>
          <a:ln w="12700" algn="ctr">
            <a:noFill/>
            <a:round/>
            <a:headEnd/>
            <a:tailEnd/>
          </a:ln>
        </p:spPr>
        <p:txBody>
          <a:bodyPr wrap="none" anchor="ctr"/>
          <a:lstStyle/>
          <a:p>
            <a:pPr marL="285750" indent="-285750">
              <a:buFont typeface="Arial" pitchFamily="34" charset="0"/>
              <a:buChar char="•"/>
            </a:pPr>
            <a:endParaRPr lang="zh-CN" altLang="en-US" b="1">
              <a:ea typeface="黑体" pitchFamily="2" charset="-122"/>
            </a:endParaRPr>
          </a:p>
        </p:txBody>
      </p:sp>
      <p:sp>
        <p:nvSpPr>
          <p:cNvPr id="5131" name="AutoShape 23"/>
          <p:cNvSpPr>
            <a:spLocks noChangeArrowheads="1"/>
          </p:cNvSpPr>
          <p:nvPr/>
        </p:nvSpPr>
        <p:spPr bwMode="gray">
          <a:xfrm>
            <a:off x="909849" y="5046663"/>
            <a:ext cx="7265988" cy="469900"/>
          </a:xfrm>
          <a:prstGeom prst="roundRect">
            <a:avLst>
              <a:gd name="adj" fmla="val 16667"/>
            </a:avLst>
          </a:prstGeom>
          <a:solidFill>
            <a:srgbClr val="5F5F5F"/>
          </a:solidFill>
          <a:ln w="12700" algn="ctr">
            <a:noFill/>
            <a:round/>
            <a:headEnd/>
            <a:tailEnd/>
          </a:ln>
        </p:spPr>
        <p:txBody>
          <a:bodyPr wrap="none" anchor="ctr"/>
          <a:lstStyle/>
          <a:p>
            <a:endParaRPr lang="zh-CN" altLang="en-US" b="1" dirty="0">
              <a:ea typeface="黑体" pitchFamily="2" charset="-122"/>
            </a:endParaRPr>
          </a:p>
        </p:txBody>
      </p:sp>
      <p:sp>
        <p:nvSpPr>
          <p:cNvPr id="5132" name="AutoShape 25"/>
          <p:cNvSpPr>
            <a:spLocks noChangeArrowheads="1"/>
          </p:cNvSpPr>
          <p:nvPr/>
        </p:nvSpPr>
        <p:spPr bwMode="gray">
          <a:xfrm>
            <a:off x="971600" y="5129213"/>
            <a:ext cx="5003800" cy="333375"/>
          </a:xfrm>
          <a:prstGeom prst="roundRect">
            <a:avLst>
              <a:gd name="adj" fmla="val 7574"/>
            </a:avLst>
          </a:prstGeom>
          <a:noFill/>
          <a:ln w="28575" cap="rnd">
            <a:noFill/>
            <a:prstDash val="sysDot"/>
            <a:round/>
            <a:headEnd/>
            <a:tailEnd/>
          </a:ln>
        </p:spPr>
        <p:txBody>
          <a:bodyPr wrap="none" anchor="ctr"/>
          <a:lstStyle/>
          <a:p>
            <a:pPr eaLnBrk="0" hangingPunct="0">
              <a:buFont typeface="Arial" charset="0"/>
              <a:buChar char="•"/>
            </a:pPr>
            <a:r>
              <a:rPr lang="zh-CN" altLang="zh-CN" b="1" dirty="0" smtClean="0">
                <a:solidFill>
                  <a:srgbClr val="FFFFFF"/>
                </a:solidFill>
                <a:cs typeface="Arial" charset="0"/>
              </a:rPr>
              <a:t>研发</a:t>
            </a:r>
            <a:r>
              <a:rPr lang="zh-CN" altLang="en-US" b="1" dirty="0" smtClean="0">
                <a:solidFill>
                  <a:srgbClr val="FFFFFF"/>
                </a:solidFill>
                <a:cs typeface="Arial" charset="0"/>
              </a:rPr>
              <a:t>过程</a:t>
            </a:r>
            <a:r>
              <a:rPr lang="zh-CN" altLang="zh-CN" b="1" dirty="0" smtClean="0">
                <a:solidFill>
                  <a:srgbClr val="FFFFFF"/>
                </a:solidFill>
                <a:cs typeface="Arial" charset="0"/>
              </a:rPr>
              <a:t>数据</a:t>
            </a:r>
            <a:r>
              <a:rPr lang="zh-CN" altLang="zh-CN" b="1" dirty="0">
                <a:solidFill>
                  <a:srgbClr val="FFFFFF"/>
                </a:solidFill>
                <a:cs typeface="Arial" charset="0"/>
              </a:rPr>
              <a:t>没有传承，过程难以追溯，方案迭代</a:t>
            </a:r>
            <a:r>
              <a:rPr lang="zh-CN" altLang="zh-CN" b="1" dirty="0" smtClean="0">
                <a:solidFill>
                  <a:srgbClr val="FFFFFF"/>
                </a:solidFill>
                <a:cs typeface="Arial" charset="0"/>
              </a:rPr>
              <a:t>困难</a:t>
            </a:r>
            <a:endParaRPr lang="en-US" altLang="zh-CN" b="1" dirty="0">
              <a:solidFill>
                <a:srgbClr val="FFFFFF"/>
              </a:solidFill>
              <a:cs typeface="Arial" charset="0"/>
            </a:endParaRPr>
          </a:p>
        </p:txBody>
      </p:sp>
      <p:sp>
        <p:nvSpPr>
          <p:cNvPr id="5133" name="AutoShape 28"/>
          <p:cNvSpPr>
            <a:spLocks noChangeArrowheads="1"/>
          </p:cNvSpPr>
          <p:nvPr/>
        </p:nvSpPr>
        <p:spPr bwMode="gray">
          <a:xfrm>
            <a:off x="909849" y="4364038"/>
            <a:ext cx="7265988" cy="469900"/>
          </a:xfrm>
          <a:prstGeom prst="roundRect">
            <a:avLst>
              <a:gd name="adj" fmla="val 16667"/>
            </a:avLst>
          </a:prstGeom>
          <a:solidFill>
            <a:srgbClr val="D0A800"/>
          </a:solidFill>
          <a:ln w="12700" algn="ctr">
            <a:noFill/>
            <a:round/>
            <a:headEnd/>
            <a:tailEnd/>
          </a:ln>
        </p:spPr>
        <p:txBody>
          <a:bodyPr wrap="none" anchor="ctr"/>
          <a:lstStyle/>
          <a:p>
            <a:endParaRPr lang="zh-CN" altLang="en-US" b="1">
              <a:ea typeface="黑体" pitchFamily="2" charset="-122"/>
            </a:endParaRPr>
          </a:p>
        </p:txBody>
      </p:sp>
      <p:sp>
        <p:nvSpPr>
          <p:cNvPr id="5134" name="AutoShape 30"/>
          <p:cNvSpPr>
            <a:spLocks noChangeArrowheads="1"/>
          </p:cNvSpPr>
          <p:nvPr/>
        </p:nvSpPr>
        <p:spPr bwMode="gray">
          <a:xfrm>
            <a:off x="971550" y="4449763"/>
            <a:ext cx="5003800" cy="333375"/>
          </a:xfrm>
          <a:prstGeom prst="roundRect">
            <a:avLst>
              <a:gd name="adj" fmla="val 7574"/>
            </a:avLst>
          </a:prstGeom>
          <a:noFill/>
          <a:ln w="28575" cap="rnd">
            <a:noFill/>
            <a:prstDash val="sysDot"/>
            <a:round/>
            <a:headEnd/>
            <a:tailEnd/>
          </a:ln>
        </p:spPr>
        <p:txBody>
          <a:bodyPr wrap="none" anchor="ctr"/>
          <a:lstStyle/>
          <a:p>
            <a:pPr eaLnBrk="0" hangingPunct="0">
              <a:buFont typeface="Arial" charset="0"/>
              <a:buChar char="•"/>
            </a:pPr>
            <a:r>
              <a:rPr lang="zh-CN" altLang="zh-CN" dirty="0"/>
              <a:t>多学科集成困难</a:t>
            </a:r>
            <a:r>
              <a:rPr lang="zh-CN" altLang="zh-CN" dirty="0" smtClean="0"/>
              <a:t>，大量低价值重复性</a:t>
            </a:r>
            <a:r>
              <a:rPr lang="zh-CN" altLang="zh-CN" dirty="0"/>
              <a:t>工作</a:t>
            </a:r>
            <a:r>
              <a:rPr lang="zh-CN" altLang="zh-CN" dirty="0" smtClean="0"/>
              <a:t>，难以</a:t>
            </a:r>
            <a:r>
              <a:rPr lang="zh-CN" altLang="zh-CN" dirty="0"/>
              <a:t>实现快速迭代与优化</a:t>
            </a:r>
            <a:endParaRPr lang="en-US" altLang="zh-CN" b="1" dirty="0">
              <a:solidFill>
                <a:srgbClr val="FFFFFF"/>
              </a:solidFill>
              <a:cs typeface="Arial" charset="0"/>
            </a:endParaRPr>
          </a:p>
        </p:txBody>
      </p:sp>
      <p:sp>
        <p:nvSpPr>
          <p:cNvPr id="15" name="AutoShape 28"/>
          <p:cNvSpPr>
            <a:spLocks noChangeArrowheads="1"/>
          </p:cNvSpPr>
          <p:nvPr/>
        </p:nvSpPr>
        <p:spPr bwMode="gray">
          <a:xfrm>
            <a:off x="909849" y="5733256"/>
            <a:ext cx="7265988" cy="469900"/>
          </a:xfrm>
          <a:prstGeom prst="roundRect">
            <a:avLst>
              <a:gd name="adj" fmla="val 16667"/>
            </a:avLst>
          </a:prstGeom>
          <a:solidFill>
            <a:srgbClr val="D0A800"/>
          </a:solidFill>
          <a:ln w="12700" algn="ctr">
            <a:noFill/>
            <a:round/>
            <a:headEnd/>
            <a:tailEnd/>
          </a:ln>
        </p:spPr>
        <p:txBody>
          <a:bodyPr wrap="none" anchor="ctr"/>
          <a:lstStyle/>
          <a:p>
            <a:pPr indent="-285750" eaLnBrk="0" hangingPunct="0">
              <a:buFont typeface="Arial" charset="0"/>
              <a:buChar char="•"/>
            </a:pPr>
            <a:endParaRPr lang="zh-CN" altLang="en-US" dirty="0"/>
          </a:p>
        </p:txBody>
      </p:sp>
      <p:sp>
        <p:nvSpPr>
          <p:cNvPr id="16" name="AutoShape 13"/>
          <p:cNvSpPr>
            <a:spLocks noChangeArrowheads="1"/>
          </p:cNvSpPr>
          <p:nvPr/>
        </p:nvSpPr>
        <p:spPr bwMode="gray">
          <a:xfrm>
            <a:off x="899592" y="3817937"/>
            <a:ext cx="5976664" cy="333375"/>
          </a:xfrm>
          <a:prstGeom prst="roundRect">
            <a:avLst>
              <a:gd name="adj" fmla="val 7574"/>
            </a:avLst>
          </a:prstGeom>
          <a:noFill/>
          <a:ln w="28575" cap="rnd">
            <a:noFill/>
            <a:prstDash val="sysDot"/>
            <a:round/>
            <a:headEnd/>
            <a:tailEnd/>
          </a:ln>
        </p:spPr>
        <p:txBody>
          <a:bodyPr wrap="none" anchor="ctr"/>
          <a:lstStyle/>
          <a:p>
            <a:pPr algn="ctr" eaLnBrk="0" hangingPunct="0">
              <a:buFont typeface="Arial" charset="0"/>
              <a:buChar char="•"/>
            </a:pPr>
            <a:r>
              <a:rPr lang="zh-CN" altLang="zh-CN" b="1" dirty="0" smtClean="0">
                <a:solidFill>
                  <a:srgbClr val="FFFFFF"/>
                </a:solidFill>
                <a:cs typeface="Arial" charset="0"/>
              </a:rPr>
              <a:t>仿真</a:t>
            </a:r>
            <a:r>
              <a:rPr lang="zh-CN" altLang="zh-CN" b="1" dirty="0">
                <a:solidFill>
                  <a:srgbClr val="FFFFFF"/>
                </a:solidFill>
                <a:cs typeface="Arial" charset="0"/>
              </a:rPr>
              <a:t>能力缺乏，仿真结果难以保障，不能有效指导</a:t>
            </a:r>
            <a:r>
              <a:rPr lang="zh-CN" altLang="zh-CN" b="1" dirty="0" smtClean="0">
                <a:solidFill>
                  <a:srgbClr val="FFFFFF"/>
                </a:solidFill>
                <a:cs typeface="Arial" charset="0"/>
              </a:rPr>
              <a:t>设计</a:t>
            </a:r>
            <a:endParaRPr lang="en-US" altLang="zh-CN" b="1" dirty="0">
              <a:solidFill>
                <a:srgbClr val="FFFFFF"/>
              </a:solidFill>
              <a:cs typeface="Arial" charset="0"/>
            </a:endParaRPr>
          </a:p>
        </p:txBody>
      </p:sp>
      <p:sp>
        <p:nvSpPr>
          <p:cNvPr id="17" name="AutoShape 30"/>
          <p:cNvSpPr>
            <a:spLocks noChangeArrowheads="1"/>
          </p:cNvSpPr>
          <p:nvPr/>
        </p:nvSpPr>
        <p:spPr bwMode="gray">
          <a:xfrm>
            <a:off x="983410" y="5805264"/>
            <a:ext cx="5003800" cy="333375"/>
          </a:xfrm>
          <a:prstGeom prst="roundRect">
            <a:avLst>
              <a:gd name="adj" fmla="val 7574"/>
            </a:avLst>
          </a:prstGeom>
          <a:noFill/>
          <a:ln w="28575" cap="rnd">
            <a:noFill/>
            <a:prstDash val="sysDot"/>
            <a:round/>
            <a:headEnd/>
            <a:tailEnd/>
          </a:ln>
        </p:spPr>
        <p:txBody>
          <a:bodyPr wrap="none" anchor="ctr"/>
          <a:lstStyle/>
          <a:p>
            <a:pPr eaLnBrk="0" hangingPunct="0">
              <a:buFont typeface="Arial" charset="0"/>
              <a:buChar char="•"/>
            </a:pPr>
            <a:r>
              <a:rPr lang="zh-CN" altLang="zh-CN" dirty="0" smtClean="0"/>
              <a:t>信息</a:t>
            </a:r>
            <a:r>
              <a:rPr lang="zh-CN" altLang="zh-CN" dirty="0"/>
              <a:t>孤岛林立，资源难以统一协调和</a:t>
            </a:r>
            <a:r>
              <a:rPr lang="zh-CN" altLang="zh-CN" dirty="0" smtClean="0"/>
              <a:t>集成</a:t>
            </a:r>
            <a:endParaRPr lang="en-US" altLang="zh-CN" b="1" dirty="0">
              <a:solidFill>
                <a:srgbClr val="FFFFFF"/>
              </a:solidFill>
              <a:cs typeface="Arial" charset="0"/>
            </a:endParaRPr>
          </a:p>
        </p:txBody>
      </p:sp>
    </p:spTree>
    <p:extLst>
      <p:ext uri="{BB962C8B-B14F-4D97-AF65-F5344CB8AC3E}">
        <p14:creationId xmlns:p14="http://schemas.microsoft.com/office/powerpoint/2010/main" val="2934392217"/>
      </p:ext>
    </p:extLst>
  </p:cSld>
  <p:clrMapOvr>
    <a:masterClrMapping/>
  </p:clrMapOvr>
  <p:transition advTm="20594"/>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客户价值</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047626067"/>
              </p:ext>
            </p:extLst>
          </p:nvPr>
        </p:nvGraphicFramePr>
        <p:xfrm>
          <a:off x="107505" y="836712"/>
          <a:ext cx="8928990" cy="5880653"/>
        </p:xfrm>
        <a:graphic>
          <a:graphicData uri="http://schemas.openxmlformats.org/drawingml/2006/table">
            <a:tbl>
              <a:tblPr firstRow="1" firstCol="1" bandRow="1">
                <a:tableStyleId>{5C22544A-7EE6-4342-B048-85BDC9FD1C3A}</a:tableStyleId>
              </a:tblPr>
              <a:tblGrid>
                <a:gridCol w="1152127"/>
                <a:gridCol w="3816424"/>
                <a:gridCol w="3960439"/>
              </a:tblGrid>
              <a:tr h="504056">
                <a:tc>
                  <a:txBody>
                    <a:bodyPr/>
                    <a:lstStyle/>
                    <a:p>
                      <a:pPr algn="ctr">
                        <a:spcAft>
                          <a:spcPts val="0"/>
                        </a:spcAft>
                      </a:pPr>
                      <a:r>
                        <a:rPr lang="zh-CN" sz="1600" kern="0" dirty="0">
                          <a:effectLst/>
                        </a:rPr>
                        <a:t>目标客户</a:t>
                      </a:r>
                      <a:endParaRPr lang="zh-CN" sz="2000" kern="100" dirty="0">
                        <a:effectLst/>
                        <a:latin typeface="Times New Roman"/>
                        <a:ea typeface="宋体"/>
                      </a:endParaRPr>
                    </a:p>
                  </a:txBody>
                  <a:tcPr marL="68580" marR="68580" marT="0" marB="0" anchor="ctr"/>
                </a:tc>
                <a:tc>
                  <a:txBody>
                    <a:bodyPr/>
                    <a:lstStyle/>
                    <a:p>
                      <a:pPr algn="ctr">
                        <a:spcAft>
                          <a:spcPts val="0"/>
                        </a:spcAft>
                      </a:pPr>
                      <a:r>
                        <a:rPr lang="zh-CN" sz="1600" kern="0">
                          <a:effectLst/>
                        </a:rPr>
                        <a:t>建设前</a:t>
                      </a:r>
                      <a:endParaRPr lang="zh-CN" sz="2000" kern="100">
                        <a:effectLst/>
                        <a:latin typeface="Times New Roman"/>
                        <a:ea typeface="宋体"/>
                      </a:endParaRPr>
                    </a:p>
                  </a:txBody>
                  <a:tcPr marL="68580" marR="68580" marT="0" marB="0" anchor="ctr"/>
                </a:tc>
                <a:tc>
                  <a:txBody>
                    <a:bodyPr/>
                    <a:lstStyle/>
                    <a:p>
                      <a:pPr algn="ctr">
                        <a:spcAft>
                          <a:spcPts val="0"/>
                        </a:spcAft>
                      </a:pPr>
                      <a:r>
                        <a:rPr lang="zh-CN" sz="1600" kern="0">
                          <a:effectLst/>
                        </a:rPr>
                        <a:t>建设后（价值）</a:t>
                      </a:r>
                      <a:endParaRPr lang="zh-CN" sz="2000" kern="100">
                        <a:effectLst/>
                        <a:latin typeface="Times New Roman"/>
                        <a:ea typeface="宋体"/>
                      </a:endParaRPr>
                    </a:p>
                  </a:txBody>
                  <a:tcPr marL="68580" marR="68580" marT="0" marB="0" anchor="ctr"/>
                </a:tc>
              </a:tr>
              <a:tr h="1920213">
                <a:tc>
                  <a:txBody>
                    <a:bodyPr/>
                    <a:lstStyle/>
                    <a:p>
                      <a:pPr algn="just">
                        <a:spcAft>
                          <a:spcPts val="0"/>
                        </a:spcAft>
                      </a:pPr>
                      <a:r>
                        <a:rPr lang="zh-CN" sz="1600" kern="0" dirty="0">
                          <a:effectLst/>
                        </a:rPr>
                        <a:t>管理者（如主任、组长等）</a:t>
                      </a:r>
                      <a:endParaRPr lang="zh-CN" sz="2000" kern="100" dirty="0">
                        <a:effectLst/>
                        <a:latin typeface="Times New Roman"/>
                        <a:ea typeface="宋体"/>
                      </a:endParaRPr>
                    </a:p>
                  </a:txBody>
                  <a:tcPr marL="68580" marR="68580" marT="0" marB="0" anchor="ctr"/>
                </a:tc>
                <a:tc>
                  <a:txBody>
                    <a:bodyPr/>
                    <a:lstStyle/>
                    <a:p>
                      <a:pPr marL="342900" lvl="0" indent="-342900" algn="just">
                        <a:spcAft>
                          <a:spcPts val="0"/>
                        </a:spcAft>
                        <a:buFont typeface="Wingdings"/>
                        <a:buChar char=""/>
                      </a:pPr>
                      <a:r>
                        <a:rPr lang="zh-CN" sz="1600" kern="0" dirty="0">
                          <a:effectLst/>
                        </a:rPr>
                        <a:t>专业间壁垒，研发执行过程缺乏共享和协同；</a:t>
                      </a:r>
                      <a:endParaRPr lang="zh-CN" sz="1600" kern="100" dirty="0">
                        <a:effectLst/>
                      </a:endParaRPr>
                    </a:p>
                    <a:p>
                      <a:pPr marL="342900" lvl="0" indent="-342900" algn="just">
                        <a:spcAft>
                          <a:spcPts val="0"/>
                        </a:spcAft>
                        <a:buFont typeface="Wingdings"/>
                        <a:buChar char=""/>
                      </a:pPr>
                      <a:r>
                        <a:rPr lang="zh-CN" sz="1600" kern="0" dirty="0">
                          <a:effectLst/>
                        </a:rPr>
                        <a:t>执行过程难追溯，出问题后无法精确定位问题源所在；</a:t>
                      </a:r>
                      <a:endParaRPr lang="zh-CN" sz="1600" kern="100" dirty="0">
                        <a:effectLst/>
                      </a:endParaRPr>
                    </a:p>
                    <a:p>
                      <a:pPr marL="342900" lvl="0" indent="-342900" algn="just">
                        <a:spcAft>
                          <a:spcPts val="0"/>
                        </a:spcAft>
                        <a:buFont typeface="Wingdings"/>
                        <a:buChar char=""/>
                      </a:pPr>
                      <a:r>
                        <a:rPr lang="zh-CN" sz="1600" kern="0" dirty="0">
                          <a:effectLst/>
                        </a:rPr>
                        <a:t>部门人员能力参差不齐，高手经验难以共享与沉淀；</a:t>
                      </a:r>
                      <a:endParaRPr lang="zh-CN" sz="1600" kern="100" dirty="0">
                        <a:effectLst/>
                        <a:latin typeface="Calibri"/>
                        <a:ea typeface="宋体"/>
                        <a:cs typeface="Times New Roman"/>
                      </a:endParaRPr>
                    </a:p>
                  </a:txBody>
                  <a:tcPr marL="68580" marR="68580" marT="0" marB="0" anchor="ctr"/>
                </a:tc>
                <a:tc>
                  <a:txBody>
                    <a:bodyPr/>
                    <a:lstStyle/>
                    <a:p>
                      <a:pPr marL="342900" lvl="0" indent="-342900" algn="just">
                        <a:spcAft>
                          <a:spcPts val="0"/>
                        </a:spcAft>
                        <a:buFont typeface="Wingdings"/>
                        <a:buChar char=""/>
                      </a:pPr>
                      <a:r>
                        <a:rPr lang="zh-CN" sz="1600" kern="0" dirty="0">
                          <a:effectLst/>
                        </a:rPr>
                        <a:t>研发过程可视、可控、可追溯；</a:t>
                      </a:r>
                      <a:endParaRPr lang="zh-CN" sz="1600" kern="100" dirty="0">
                        <a:effectLst/>
                      </a:endParaRPr>
                    </a:p>
                    <a:p>
                      <a:pPr marL="342900" lvl="0" indent="-342900" algn="just">
                        <a:spcAft>
                          <a:spcPts val="0"/>
                        </a:spcAft>
                        <a:buFont typeface="Wingdings"/>
                        <a:buChar char=""/>
                      </a:pPr>
                      <a:r>
                        <a:rPr lang="zh-CN" sz="1600" kern="0" dirty="0">
                          <a:effectLst/>
                        </a:rPr>
                        <a:t>打破专业间的壁垒，实现协同和并行；</a:t>
                      </a:r>
                      <a:endParaRPr lang="zh-CN" sz="1600" kern="100" dirty="0">
                        <a:effectLst/>
                      </a:endParaRPr>
                    </a:p>
                    <a:p>
                      <a:pPr marL="342900" lvl="0" indent="-342900" algn="just">
                        <a:spcAft>
                          <a:spcPts val="0"/>
                        </a:spcAft>
                        <a:buFont typeface="Wingdings"/>
                        <a:buChar char=""/>
                      </a:pPr>
                      <a:r>
                        <a:rPr lang="zh-CN" sz="1600" kern="0" dirty="0">
                          <a:effectLst/>
                        </a:rPr>
                        <a:t>部门能力</a:t>
                      </a:r>
                      <a:r>
                        <a:rPr lang="zh-CN" sz="1600" kern="0" dirty="0" smtClean="0">
                          <a:effectLst/>
                        </a:rPr>
                        <a:t>提升；</a:t>
                      </a:r>
                      <a:endParaRPr lang="zh-CN" sz="1600" kern="100" dirty="0">
                        <a:effectLst/>
                        <a:latin typeface="Calibri"/>
                        <a:ea typeface="宋体"/>
                        <a:cs typeface="Times New Roman"/>
                      </a:endParaRPr>
                    </a:p>
                  </a:txBody>
                  <a:tcPr marL="68580" marR="68580" marT="0" marB="0" anchor="ctr"/>
                </a:tc>
              </a:tr>
              <a:tr h="3456384">
                <a:tc>
                  <a:txBody>
                    <a:bodyPr/>
                    <a:lstStyle/>
                    <a:p>
                      <a:pPr algn="just">
                        <a:spcAft>
                          <a:spcPts val="0"/>
                        </a:spcAft>
                      </a:pPr>
                      <a:r>
                        <a:rPr lang="zh-CN" sz="1600" kern="0">
                          <a:effectLst/>
                        </a:rPr>
                        <a:t>执行者（如工程师）</a:t>
                      </a:r>
                      <a:endParaRPr lang="zh-CN" sz="2000" kern="100">
                        <a:effectLst/>
                        <a:latin typeface="Times New Roman"/>
                        <a:ea typeface="宋体"/>
                      </a:endParaRPr>
                    </a:p>
                  </a:txBody>
                  <a:tcPr marL="68580" marR="68580" marT="0" marB="0" anchor="ctr"/>
                </a:tc>
                <a:tc>
                  <a:txBody>
                    <a:bodyPr/>
                    <a:lstStyle/>
                    <a:p>
                      <a:pPr marL="342900" lvl="0" indent="-342900" algn="just">
                        <a:spcAft>
                          <a:spcPts val="0"/>
                        </a:spcAft>
                        <a:buFont typeface="Wingdings"/>
                        <a:buChar char=""/>
                      </a:pPr>
                      <a:r>
                        <a:rPr lang="zh-CN" sz="1600" kern="0" dirty="0">
                          <a:effectLst/>
                        </a:rPr>
                        <a:t>大量新来的工程师，对设计任务无从下手，设计过程缺乏指导；</a:t>
                      </a:r>
                      <a:endParaRPr lang="zh-CN" sz="1600" kern="100" dirty="0">
                        <a:effectLst/>
                      </a:endParaRPr>
                    </a:p>
                    <a:p>
                      <a:pPr marL="342900" lvl="0" indent="-342900" algn="just">
                        <a:spcAft>
                          <a:spcPts val="0"/>
                        </a:spcAft>
                        <a:buFont typeface="Wingdings"/>
                        <a:buChar char=""/>
                      </a:pPr>
                      <a:r>
                        <a:rPr lang="zh-CN" sz="1600" kern="0" dirty="0">
                          <a:effectLst/>
                        </a:rPr>
                        <a:t>需要参考大量的手册，如公式、算法，手工进行计算，效率低易出错；</a:t>
                      </a:r>
                      <a:endParaRPr lang="zh-CN" sz="1600" kern="100" dirty="0">
                        <a:effectLst/>
                      </a:endParaRPr>
                    </a:p>
                    <a:p>
                      <a:pPr marL="342900" lvl="0" indent="-342900" algn="just">
                        <a:spcAft>
                          <a:spcPts val="0"/>
                        </a:spcAft>
                        <a:buFont typeface="Wingdings"/>
                        <a:buChar char=""/>
                      </a:pPr>
                      <a:r>
                        <a:rPr lang="zh-CN" sz="1600" kern="0" dirty="0">
                          <a:effectLst/>
                        </a:rPr>
                        <a:t>设计过程数据难以积累和重用；</a:t>
                      </a:r>
                      <a:endParaRPr lang="zh-CN" sz="1600" kern="100" dirty="0">
                        <a:effectLst/>
                      </a:endParaRPr>
                    </a:p>
                    <a:p>
                      <a:pPr marL="342900" lvl="0" indent="-342900" algn="just">
                        <a:spcAft>
                          <a:spcPts val="0"/>
                        </a:spcAft>
                        <a:buFont typeface="Wingdings"/>
                        <a:buChar char=""/>
                      </a:pPr>
                      <a:r>
                        <a:rPr lang="zh-CN" sz="1600" kern="0" dirty="0">
                          <a:effectLst/>
                        </a:rPr>
                        <a:t>仿真能力不足，缺乏标准化的执行过程，经验没有固化和封装，难以有效继承；</a:t>
                      </a:r>
                      <a:endParaRPr lang="zh-CN" sz="1600" kern="100" dirty="0">
                        <a:effectLst/>
                      </a:endParaRPr>
                    </a:p>
                    <a:p>
                      <a:pPr marL="342900" lvl="0" indent="-342900" algn="just">
                        <a:spcAft>
                          <a:spcPts val="0"/>
                        </a:spcAft>
                        <a:buFont typeface="Wingdings"/>
                        <a:buChar char=""/>
                      </a:pPr>
                      <a:r>
                        <a:rPr lang="zh-CN" sz="1600" kern="0" dirty="0">
                          <a:effectLst/>
                        </a:rPr>
                        <a:t>快速多方案对比和优化缺少工具支撑；</a:t>
                      </a:r>
                      <a:endParaRPr lang="zh-CN" sz="1600" kern="100" dirty="0">
                        <a:effectLst/>
                      </a:endParaRPr>
                    </a:p>
                    <a:p>
                      <a:pPr marL="342900" lvl="0" indent="-342900" algn="just">
                        <a:spcAft>
                          <a:spcPts val="0"/>
                        </a:spcAft>
                        <a:buFont typeface="Wingdings"/>
                        <a:buChar char=""/>
                      </a:pPr>
                      <a:r>
                        <a:rPr lang="zh-CN" sz="1600" kern="0" dirty="0">
                          <a:effectLst/>
                        </a:rPr>
                        <a:t>数据管理不规范，信息孤岛林立</a:t>
                      </a:r>
                      <a:endParaRPr lang="zh-CN" sz="1600" kern="100" dirty="0">
                        <a:effectLst/>
                        <a:latin typeface="Calibri"/>
                        <a:ea typeface="宋体"/>
                        <a:cs typeface="Times New Roman"/>
                      </a:endParaRPr>
                    </a:p>
                  </a:txBody>
                  <a:tcPr marL="68580" marR="68580" marT="0" marB="0" anchor="ctr"/>
                </a:tc>
                <a:tc>
                  <a:txBody>
                    <a:bodyPr/>
                    <a:lstStyle/>
                    <a:p>
                      <a:pPr marL="342900" lvl="0" indent="-342900" algn="just">
                        <a:spcAft>
                          <a:spcPts val="0"/>
                        </a:spcAft>
                        <a:buFont typeface="Wingdings"/>
                        <a:buChar char=""/>
                      </a:pPr>
                      <a:r>
                        <a:rPr lang="zh-CN" sz="1600" kern="0" dirty="0">
                          <a:effectLst/>
                        </a:rPr>
                        <a:t>通过设计导航，将设计流程规划化、标准化，有效指导工程师的设计工作；</a:t>
                      </a:r>
                      <a:endParaRPr lang="zh-CN" sz="1600" kern="100" dirty="0">
                        <a:effectLst/>
                      </a:endParaRPr>
                    </a:p>
                    <a:p>
                      <a:pPr marL="342900" lvl="0" indent="-342900" algn="just">
                        <a:spcAft>
                          <a:spcPts val="0"/>
                        </a:spcAft>
                        <a:buFont typeface="Wingdings"/>
                        <a:buChar char=""/>
                      </a:pPr>
                      <a:r>
                        <a:rPr lang="zh-CN" sz="1600" kern="0" dirty="0">
                          <a:effectLst/>
                        </a:rPr>
                        <a:t>封装常用的工具、公式、算法，支撑工程师快捷、高效工作；</a:t>
                      </a:r>
                      <a:endParaRPr lang="zh-CN" sz="1600" kern="100" dirty="0">
                        <a:effectLst/>
                      </a:endParaRPr>
                    </a:p>
                    <a:p>
                      <a:pPr marL="342900" lvl="0" indent="-342900" algn="just">
                        <a:spcAft>
                          <a:spcPts val="0"/>
                        </a:spcAft>
                        <a:buFont typeface="Wingdings"/>
                        <a:buChar char=""/>
                      </a:pPr>
                      <a:r>
                        <a:rPr lang="zh-CN" sz="1600" kern="0" dirty="0">
                          <a:effectLst/>
                        </a:rPr>
                        <a:t>记录设计过程关键数据，不断积累和沉淀；</a:t>
                      </a:r>
                      <a:endParaRPr lang="zh-CN" sz="1600" kern="100" dirty="0">
                        <a:effectLst/>
                      </a:endParaRPr>
                    </a:p>
                    <a:p>
                      <a:pPr marL="342900" lvl="0" indent="-342900" algn="just">
                        <a:spcAft>
                          <a:spcPts val="0"/>
                        </a:spcAft>
                        <a:buFont typeface="Wingdings"/>
                        <a:buChar char=""/>
                      </a:pPr>
                      <a:r>
                        <a:rPr lang="zh-CN" sz="1600" kern="0" dirty="0">
                          <a:effectLst/>
                        </a:rPr>
                        <a:t>仿真过程标准化、规范化、智能化，提高仿真效率；</a:t>
                      </a:r>
                      <a:endParaRPr lang="zh-CN" sz="1600" kern="100" dirty="0">
                        <a:effectLst/>
                      </a:endParaRPr>
                    </a:p>
                    <a:p>
                      <a:pPr marL="342900" lvl="0" indent="-342900" algn="just">
                        <a:spcAft>
                          <a:spcPts val="0"/>
                        </a:spcAft>
                        <a:buFont typeface="Wingdings"/>
                        <a:buChar char=""/>
                      </a:pPr>
                      <a:r>
                        <a:rPr lang="zh-CN" sz="1600" kern="0" dirty="0">
                          <a:effectLst/>
                        </a:rPr>
                        <a:t>一键式封装多学科应用组件，快速进行多方案对比和优化；</a:t>
                      </a:r>
                      <a:endParaRPr lang="zh-CN" sz="1600" kern="100" dirty="0">
                        <a:effectLst/>
                      </a:endParaRPr>
                    </a:p>
                    <a:p>
                      <a:pPr marL="342900" lvl="0" indent="-342900" algn="just">
                        <a:spcAft>
                          <a:spcPts val="0"/>
                        </a:spcAft>
                        <a:buFont typeface="Wingdings"/>
                        <a:buChar char=""/>
                      </a:pPr>
                      <a:r>
                        <a:rPr lang="zh-CN" altLang="en-US" sz="1600" kern="0" dirty="0" smtClean="0">
                          <a:effectLst/>
                        </a:rPr>
                        <a:t>历史数据的管理、追溯和重用；</a:t>
                      </a:r>
                      <a:endParaRPr lang="en-US" altLang="zh-CN" sz="1600" kern="0" dirty="0" smtClean="0">
                        <a:effectLst/>
                      </a:endParaRPr>
                    </a:p>
                    <a:p>
                      <a:pPr marL="342900" lvl="0" indent="-342900" algn="just">
                        <a:spcAft>
                          <a:spcPts val="0"/>
                        </a:spcAft>
                        <a:buFont typeface="Wingdings"/>
                        <a:buChar char=""/>
                      </a:pPr>
                      <a:r>
                        <a:rPr lang="zh-CN" sz="1600" kern="0" dirty="0" smtClean="0">
                          <a:effectLst/>
                        </a:rPr>
                        <a:t>通</a:t>
                      </a:r>
                      <a:r>
                        <a:rPr lang="zh-CN" sz="1600" kern="0" dirty="0">
                          <a:effectLst/>
                        </a:rPr>
                        <a:t>过工程资源的集成和管理，消除信息孤岛</a:t>
                      </a:r>
                      <a:endParaRPr lang="zh-CN" sz="1600" kern="100" dirty="0">
                        <a:effectLst/>
                        <a:latin typeface="Calibri"/>
                        <a:ea typeface="宋体"/>
                        <a:cs typeface="Times New Roman"/>
                      </a:endParaRPr>
                    </a:p>
                  </a:txBody>
                  <a:tcPr marL="68580" marR="68580" marT="0" marB="0" anchor="ctr"/>
                </a:tc>
              </a:tr>
            </a:tbl>
          </a:graphicData>
        </a:graphic>
      </p:graphicFrame>
    </p:spTree>
    <p:extLst>
      <p:ext uri="{BB962C8B-B14F-4D97-AF65-F5344CB8AC3E}">
        <p14:creationId xmlns:p14="http://schemas.microsoft.com/office/powerpoint/2010/main" val="739346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7" descr="目录"/>
          <p:cNvPicPr>
            <a:picLocks noChangeAspect="1" noChangeArrowheads="1"/>
          </p:cNvPicPr>
          <p:nvPr/>
        </p:nvPicPr>
        <p:blipFill>
          <a:blip r:embed="rId2" cstate="print"/>
          <a:srcRect/>
          <a:stretch>
            <a:fillRect/>
          </a:stretch>
        </p:blipFill>
        <p:spPr bwMode="auto">
          <a:xfrm>
            <a:off x="0" y="0"/>
            <a:ext cx="9144000" cy="6878638"/>
          </a:xfrm>
          <a:prstGeom prst="rect">
            <a:avLst/>
          </a:prstGeom>
          <a:noFill/>
          <a:ln w="9525">
            <a:noFill/>
            <a:miter lim="800000"/>
            <a:headEnd/>
            <a:tailEnd/>
          </a:ln>
        </p:spPr>
      </p:pic>
      <p:sp>
        <p:nvSpPr>
          <p:cNvPr id="4099" name="Rectangle 2"/>
          <p:cNvSpPr>
            <a:spLocks noGrp="1" noChangeArrowheads="1"/>
          </p:cNvSpPr>
          <p:nvPr>
            <p:ph type="title"/>
          </p:nvPr>
        </p:nvSpPr>
        <p:spPr/>
        <p:txBody>
          <a:bodyPr/>
          <a:lstStyle/>
          <a:p>
            <a:pPr eaLnBrk="1" hangingPunct="1"/>
            <a:r>
              <a:rPr lang="zh-CN" altLang="en-US" dirty="0" smtClean="0"/>
              <a:t>汇报目录</a:t>
            </a:r>
          </a:p>
        </p:txBody>
      </p:sp>
      <p:sp>
        <p:nvSpPr>
          <p:cNvPr id="4100" name="Rectangle 3"/>
          <p:cNvSpPr>
            <a:spLocks noGrp="1" noChangeArrowheads="1"/>
          </p:cNvSpPr>
          <p:nvPr>
            <p:ph type="body" idx="1"/>
          </p:nvPr>
        </p:nvSpPr>
        <p:spPr>
          <a:xfrm>
            <a:off x="4271963" y="1196752"/>
            <a:ext cx="3756421" cy="4464496"/>
          </a:xfrm>
        </p:spPr>
        <p:txBody>
          <a:bodyPr/>
          <a:lstStyle/>
          <a:p>
            <a:pPr eaLnBrk="1" hangingPunct="1"/>
            <a:r>
              <a:rPr lang="zh-CN" altLang="en-US" sz="2400" dirty="0"/>
              <a:t>方案</a:t>
            </a:r>
            <a:r>
              <a:rPr lang="zh-CN" altLang="en-US" sz="2400" dirty="0" smtClean="0"/>
              <a:t>介绍</a:t>
            </a:r>
            <a:endParaRPr lang="en-US" altLang="zh-CN" sz="2400" dirty="0" smtClean="0"/>
          </a:p>
          <a:p>
            <a:pPr>
              <a:lnSpc>
                <a:spcPct val="150000"/>
              </a:lnSpc>
            </a:pPr>
            <a:r>
              <a:rPr lang="zh-CN" altLang="en-US" sz="2400" dirty="0" smtClean="0">
                <a:solidFill>
                  <a:srgbClr val="FF0000"/>
                </a:solidFill>
                <a:hlinkClick r:id="rId3" action="ppaction://hlinkpres?slideindex=1&amp;slidetitle="/>
              </a:rPr>
              <a:t>典型售前方案</a:t>
            </a:r>
            <a:endParaRPr lang="en-US" altLang="zh-CN" sz="2400" dirty="0" smtClean="0">
              <a:solidFill>
                <a:srgbClr val="FF0000"/>
              </a:solidFill>
            </a:endParaRPr>
          </a:p>
          <a:p>
            <a:pPr>
              <a:lnSpc>
                <a:spcPct val="150000"/>
              </a:lnSpc>
            </a:pPr>
            <a:r>
              <a:rPr lang="zh-CN" altLang="en-US" sz="2400" dirty="0" smtClean="0"/>
              <a:t>挑战及思考</a:t>
            </a:r>
            <a:endParaRPr lang="en-US" altLang="zh-CN" sz="2400" dirty="0" smtClean="0"/>
          </a:p>
          <a:p>
            <a:pPr>
              <a:lnSpc>
                <a:spcPct val="150000"/>
              </a:lnSpc>
            </a:pPr>
            <a:endParaRPr lang="en-US" altLang="zh-CN" sz="1600" dirty="0" smtClean="0"/>
          </a:p>
        </p:txBody>
      </p:sp>
      <p:sp>
        <p:nvSpPr>
          <p:cNvPr id="4101" name="Rectangle 6"/>
          <p:cNvSpPr>
            <a:spLocks noChangeArrowheads="1"/>
          </p:cNvSpPr>
          <p:nvPr/>
        </p:nvSpPr>
        <p:spPr bwMode="auto">
          <a:xfrm>
            <a:off x="0" y="674688"/>
            <a:ext cx="9144000" cy="17462"/>
          </a:xfrm>
          <a:prstGeom prst="rect">
            <a:avLst/>
          </a:prstGeom>
          <a:solidFill>
            <a:srgbClr val="FFDB01"/>
          </a:solidFill>
          <a:ln w="9525">
            <a:noFill/>
            <a:miter lim="800000"/>
            <a:headEnd/>
            <a:tailEnd/>
          </a:ln>
        </p:spPr>
        <p:txBody>
          <a:bodyPr wrap="none" anchor="ctr"/>
          <a:lstStyle/>
          <a:p>
            <a:endParaRPr lang="zh-CN" altLang="en-US"/>
          </a:p>
        </p:txBody>
      </p:sp>
      <p:pic>
        <p:nvPicPr>
          <p:cNvPr id="4102" name="Picture 9" descr="logo"/>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667625" y="157163"/>
            <a:ext cx="1223963" cy="392112"/>
          </a:xfrm>
          <a:prstGeom prst="rect">
            <a:avLst/>
          </a:prstGeom>
          <a:noFill/>
          <a:ln w="9525">
            <a:noFill/>
            <a:miter lim="800000"/>
            <a:headEnd/>
            <a:tailEnd/>
          </a:ln>
        </p:spPr>
      </p:pic>
      <p:sp>
        <p:nvSpPr>
          <p:cNvPr id="4103" name="Text Box 10"/>
          <p:cNvSpPr txBox="1">
            <a:spLocks noChangeArrowheads="1"/>
          </p:cNvSpPr>
          <p:nvPr/>
        </p:nvSpPr>
        <p:spPr bwMode="auto">
          <a:xfrm>
            <a:off x="0" y="6640513"/>
            <a:ext cx="9144000" cy="244475"/>
          </a:xfrm>
          <a:prstGeom prst="rect">
            <a:avLst/>
          </a:prstGeom>
          <a:solidFill>
            <a:srgbClr val="C0C0C0"/>
          </a:solidFill>
          <a:ln w="9525">
            <a:noFill/>
            <a:miter lim="800000"/>
            <a:headEnd/>
            <a:tailEnd/>
          </a:ln>
        </p:spPr>
        <p:txBody>
          <a:bodyPr>
            <a:spAutoFit/>
          </a:bodyPr>
          <a:lstStyle/>
          <a:p>
            <a:pPr algn="ctr">
              <a:spcBef>
                <a:spcPct val="50000"/>
              </a:spcBef>
            </a:pPr>
            <a:r>
              <a:rPr lang="en-US" altLang="zh-CN" sz="1000" dirty="0">
                <a:ea typeface="宋体" pitchFamily="2" charset="-122"/>
              </a:rPr>
              <a:t>© </a:t>
            </a:r>
            <a:r>
              <a:rPr lang="en-US" altLang="zh-CN" sz="1000" dirty="0" smtClean="0">
                <a:ea typeface="宋体" pitchFamily="2" charset="-122"/>
              </a:rPr>
              <a:t>2013PERA </a:t>
            </a:r>
            <a:r>
              <a:rPr lang="en-US" altLang="zh-CN" sz="1000" dirty="0">
                <a:ea typeface="宋体" pitchFamily="2" charset="-122"/>
              </a:rPr>
              <a:t>Global</a:t>
            </a:r>
          </a:p>
        </p:txBody>
      </p:sp>
    </p:spTree>
    <p:extLst>
      <p:ext uri="{BB962C8B-B14F-4D97-AF65-F5344CB8AC3E}">
        <p14:creationId xmlns:p14="http://schemas.microsoft.com/office/powerpoint/2010/main" val="12437164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挑战及思考</a:t>
            </a:r>
            <a:endParaRPr lang="zh-CN" altLang="en-US" dirty="0"/>
          </a:p>
        </p:txBody>
      </p:sp>
      <p:sp>
        <p:nvSpPr>
          <p:cNvPr id="3" name="内容占位符 2"/>
          <p:cNvSpPr>
            <a:spLocks noGrp="1"/>
          </p:cNvSpPr>
          <p:nvPr>
            <p:ph idx="1"/>
          </p:nvPr>
        </p:nvSpPr>
        <p:spPr/>
        <p:txBody>
          <a:bodyPr/>
          <a:lstStyle/>
          <a:p>
            <a:r>
              <a:rPr lang="en-US" altLang="zh-CN" dirty="0" smtClean="0"/>
              <a:t>1</a:t>
            </a:r>
            <a:r>
              <a:rPr lang="zh-CN" altLang="en-US" dirty="0"/>
              <a:t>、关于过程协同，如何适应企业灵活的协同模式</a:t>
            </a:r>
            <a:r>
              <a:rPr lang="zh-CN" altLang="en-US" dirty="0" smtClean="0"/>
              <a:t>？</a:t>
            </a:r>
            <a:endParaRPr lang="en-US" altLang="zh-CN" dirty="0" smtClean="0"/>
          </a:p>
          <a:p>
            <a:r>
              <a:rPr lang="en-US" altLang="zh-CN" dirty="0" smtClean="0"/>
              <a:t>2</a:t>
            </a:r>
            <a:r>
              <a:rPr lang="zh-CN" altLang="en-US" dirty="0" smtClean="0"/>
              <a:t>、设计过程数据如何管理，</a:t>
            </a:r>
            <a:r>
              <a:rPr lang="en-US" altLang="zh-CN" dirty="0" smtClean="0"/>
              <a:t>PDM</a:t>
            </a:r>
            <a:r>
              <a:rPr lang="zh-CN" altLang="en-US" dirty="0" smtClean="0"/>
              <a:t>关系如何？</a:t>
            </a:r>
            <a:endParaRPr lang="en-US" altLang="zh-CN" dirty="0" smtClean="0"/>
          </a:p>
          <a:p>
            <a:r>
              <a:rPr lang="en-US" altLang="zh-CN" dirty="0" smtClean="0"/>
              <a:t>3</a:t>
            </a:r>
            <a:r>
              <a:rPr lang="zh-CN" altLang="en-US" dirty="0" smtClean="0"/>
              <a:t>、过程数据如何管理，如何追溯和重用？</a:t>
            </a:r>
            <a:endParaRPr lang="en-US" altLang="zh-CN" dirty="0" smtClean="0"/>
          </a:p>
          <a:p>
            <a:r>
              <a:rPr lang="en-US" altLang="zh-CN" dirty="0" smtClean="0"/>
              <a:t>4</a:t>
            </a:r>
            <a:r>
              <a:rPr lang="zh-CN" altLang="en-US" dirty="0" smtClean="0"/>
              <a:t>、</a:t>
            </a:r>
            <a:r>
              <a:rPr lang="en-US" altLang="zh-CN" dirty="0"/>
              <a:t>Workbench</a:t>
            </a:r>
            <a:r>
              <a:rPr lang="zh-CN" altLang="en-US" dirty="0"/>
              <a:t>框架与</a:t>
            </a:r>
            <a:r>
              <a:rPr lang="en-US" altLang="zh-CN" dirty="0"/>
              <a:t>PERA</a:t>
            </a:r>
            <a:r>
              <a:rPr lang="zh-CN" altLang="en-US" dirty="0"/>
              <a:t>的集成关系？</a:t>
            </a:r>
            <a:endParaRPr lang="en-US" altLang="zh-CN" dirty="0" smtClean="0"/>
          </a:p>
          <a:p>
            <a:r>
              <a:rPr lang="en-US" altLang="zh-CN" dirty="0" smtClean="0"/>
              <a:t>5</a:t>
            </a:r>
            <a:r>
              <a:rPr lang="zh-CN" altLang="en-US" dirty="0" smtClean="0"/>
              <a:t>、仿真数据与实验数据对比？</a:t>
            </a:r>
            <a:endParaRPr lang="zh-CN" altLang="en-US" dirty="0"/>
          </a:p>
        </p:txBody>
      </p:sp>
    </p:spTree>
    <p:extLst>
      <p:ext uri="{BB962C8B-B14F-4D97-AF65-F5344CB8AC3E}">
        <p14:creationId xmlns:p14="http://schemas.microsoft.com/office/powerpoint/2010/main" val="4030636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挑战及思考</a:t>
            </a:r>
            <a:endParaRPr lang="zh-CN" altLang="en-US" dirty="0"/>
          </a:p>
        </p:txBody>
      </p:sp>
      <p:sp>
        <p:nvSpPr>
          <p:cNvPr id="3" name="内容占位符 2"/>
          <p:cNvSpPr>
            <a:spLocks noGrp="1"/>
          </p:cNvSpPr>
          <p:nvPr>
            <p:ph idx="1"/>
          </p:nvPr>
        </p:nvSpPr>
        <p:spPr/>
        <p:txBody>
          <a:bodyPr/>
          <a:lstStyle/>
          <a:p>
            <a:r>
              <a:rPr lang="zh-CN" altLang="en-US" dirty="0" smtClean="0"/>
              <a:t>多人协同技术研究</a:t>
            </a:r>
            <a:endParaRPr lang="en-US" altLang="zh-CN" dirty="0" smtClean="0"/>
          </a:p>
          <a:p>
            <a:r>
              <a:rPr lang="zh-CN" altLang="en-US" dirty="0" smtClean="0"/>
              <a:t>设计导航产品化研究</a:t>
            </a:r>
            <a:endParaRPr lang="en-US" altLang="zh-CN" dirty="0" smtClean="0"/>
          </a:p>
          <a:p>
            <a:pPr lvl="1"/>
            <a:r>
              <a:rPr lang="en-US" altLang="zh-CN" dirty="0" smtClean="0"/>
              <a:t>PRO/E</a:t>
            </a:r>
            <a:r>
              <a:rPr lang="zh-CN" altLang="en-US" dirty="0" smtClean="0"/>
              <a:t>、</a:t>
            </a:r>
            <a:r>
              <a:rPr lang="en-US" altLang="zh-CN" dirty="0" smtClean="0"/>
              <a:t>CATIA</a:t>
            </a:r>
            <a:r>
              <a:rPr lang="zh-CN" altLang="en-US" dirty="0" smtClean="0"/>
              <a:t>、</a:t>
            </a:r>
            <a:r>
              <a:rPr lang="en-US" altLang="zh-CN" dirty="0" smtClean="0"/>
              <a:t>UG</a:t>
            </a:r>
            <a:r>
              <a:rPr lang="zh-CN" altLang="en-US" dirty="0" smtClean="0"/>
              <a:t>驱动接口研究</a:t>
            </a:r>
            <a:endParaRPr lang="en-US" altLang="zh-CN" dirty="0" smtClean="0"/>
          </a:p>
          <a:p>
            <a:pPr lvl="1"/>
            <a:r>
              <a:rPr lang="zh-CN" altLang="en-US" dirty="0"/>
              <a:t>设</a:t>
            </a:r>
            <a:r>
              <a:rPr lang="zh-CN" altLang="en-US" dirty="0" smtClean="0"/>
              <a:t>计导航关键技术研究</a:t>
            </a:r>
            <a:endParaRPr lang="en-US" altLang="zh-CN" dirty="0" smtClean="0"/>
          </a:p>
          <a:p>
            <a:r>
              <a:rPr lang="zh-CN" altLang="en-US" dirty="0"/>
              <a:t>协</a:t>
            </a:r>
            <a:r>
              <a:rPr lang="zh-CN" altLang="en-US" dirty="0" smtClean="0"/>
              <a:t>同仿真产品化研究</a:t>
            </a:r>
            <a:endParaRPr lang="en-US" altLang="zh-CN" dirty="0" smtClean="0"/>
          </a:p>
          <a:p>
            <a:pPr lvl="1"/>
            <a:r>
              <a:rPr lang="en-US" altLang="zh-CN" dirty="0" smtClean="0"/>
              <a:t>CAE</a:t>
            </a:r>
            <a:r>
              <a:rPr lang="zh-CN" altLang="en-US" dirty="0" smtClean="0"/>
              <a:t>软件集成技术</a:t>
            </a:r>
            <a:endParaRPr lang="en-US" altLang="zh-CN" dirty="0" smtClean="0"/>
          </a:p>
          <a:p>
            <a:pPr lvl="1"/>
            <a:r>
              <a:rPr lang="zh-CN" altLang="en-US" dirty="0"/>
              <a:t>数</a:t>
            </a:r>
            <a:r>
              <a:rPr lang="zh-CN" altLang="en-US" dirty="0" smtClean="0"/>
              <a:t>据接口技术</a:t>
            </a:r>
            <a:endParaRPr lang="en-US" altLang="zh-CN" dirty="0" smtClean="0"/>
          </a:p>
          <a:p>
            <a:pPr lvl="1"/>
            <a:r>
              <a:rPr lang="zh-CN" altLang="en-US" dirty="0"/>
              <a:t>设</a:t>
            </a:r>
            <a:r>
              <a:rPr lang="zh-CN" altLang="en-US" dirty="0" smtClean="0"/>
              <a:t>计仿真协同技术</a:t>
            </a:r>
            <a:endParaRPr lang="en-US" altLang="zh-CN" dirty="0" smtClean="0"/>
          </a:p>
          <a:p>
            <a:r>
              <a:rPr lang="zh-CN" altLang="en-US" dirty="0"/>
              <a:t>多学</a:t>
            </a:r>
            <a:r>
              <a:rPr lang="zh-CN" altLang="en-US" dirty="0" smtClean="0"/>
              <a:t>科集成与优化</a:t>
            </a:r>
            <a:r>
              <a:rPr lang="zh-CN" altLang="en-US" dirty="0"/>
              <a:t>产品化</a:t>
            </a:r>
            <a:r>
              <a:rPr lang="zh-CN" altLang="en-US" dirty="0" smtClean="0"/>
              <a:t>研究</a:t>
            </a:r>
            <a:endParaRPr lang="zh-CN" altLang="en-US" dirty="0"/>
          </a:p>
        </p:txBody>
      </p:sp>
    </p:spTree>
    <p:extLst>
      <p:ext uri="{BB962C8B-B14F-4D97-AF65-F5344CB8AC3E}">
        <p14:creationId xmlns:p14="http://schemas.microsoft.com/office/powerpoint/2010/main" val="1290666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cstate="print"/>
          <a:srcRect/>
          <a:stretch>
            <a:fillRect b="-288"/>
          </a:stretch>
        </a:blipFill>
        <a:effectLst/>
      </p:bgPr>
    </p:bg>
    <p:spTree>
      <p:nvGrpSpPr>
        <p:cNvPr id="1" name=""/>
        <p:cNvGrpSpPr/>
        <p:nvPr/>
      </p:nvGrpSpPr>
      <p:grpSpPr>
        <a:xfrm>
          <a:off x="0" y="0"/>
          <a:ext cx="0" cy="0"/>
          <a:chOff x="0" y="0"/>
          <a:chExt cx="0" cy="0"/>
        </a:xfrm>
      </p:grpSpPr>
      <p:grpSp>
        <p:nvGrpSpPr>
          <p:cNvPr id="59394" name="Group 9"/>
          <p:cNvGrpSpPr>
            <a:grpSpLocks/>
          </p:cNvGrpSpPr>
          <p:nvPr/>
        </p:nvGrpSpPr>
        <p:grpSpPr bwMode="auto">
          <a:xfrm>
            <a:off x="3132138" y="2349500"/>
            <a:ext cx="6011862" cy="1079500"/>
            <a:chOff x="1973" y="1480"/>
            <a:chExt cx="3787" cy="680"/>
          </a:xfrm>
        </p:grpSpPr>
        <p:sp>
          <p:nvSpPr>
            <p:cNvPr id="59399" name="AutoShape 10"/>
            <p:cNvSpPr>
              <a:spLocks noChangeArrowheads="1"/>
            </p:cNvSpPr>
            <p:nvPr/>
          </p:nvSpPr>
          <p:spPr bwMode="auto">
            <a:xfrm>
              <a:off x="1973" y="1480"/>
              <a:ext cx="3787" cy="680"/>
            </a:xfrm>
            <a:custGeom>
              <a:avLst/>
              <a:gdLst>
                <a:gd name="T0" fmla="*/ 3633 w 21600"/>
                <a:gd name="T1" fmla="*/ 340 h 21600"/>
                <a:gd name="T2" fmla="*/ 1894 w 21600"/>
                <a:gd name="T3" fmla="*/ 680 h 21600"/>
                <a:gd name="T4" fmla="*/ 154 w 21600"/>
                <a:gd name="T5" fmla="*/ 340 h 21600"/>
                <a:gd name="T6" fmla="*/ 1894 w 21600"/>
                <a:gd name="T7" fmla="*/ 0 h 21600"/>
                <a:gd name="T8" fmla="*/ 0 60000 65536"/>
                <a:gd name="T9" fmla="*/ 0 60000 65536"/>
                <a:gd name="T10" fmla="*/ 0 60000 65536"/>
                <a:gd name="T11" fmla="*/ 0 60000 65536"/>
                <a:gd name="T12" fmla="*/ 2681 w 21600"/>
                <a:gd name="T13" fmla="*/ 2668 h 21600"/>
                <a:gd name="T14" fmla="*/ 18919 w 21600"/>
                <a:gd name="T15" fmla="*/ 18932 h 21600"/>
              </a:gdLst>
              <a:ahLst/>
              <a:cxnLst>
                <a:cxn ang="T8">
                  <a:pos x="T0" y="T1"/>
                </a:cxn>
                <a:cxn ang="T9">
                  <a:pos x="T2" y="T3"/>
                </a:cxn>
                <a:cxn ang="T10">
                  <a:pos x="T4" y="T5"/>
                </a:cxn>
                <a:cxn ang="T11">
                  <a:pos x="T6" y="T7"/>
                </a:cxn>
              </a:cxnLst>
              <a:rect l="T12" t="T13" r="T14" b="T15"/>
              <a:pathLst>
                <a:path w="21600" h="21600">
                  <a:moveTo>
                    <a:pt x="0" y="0"/>
                  </a:moveTo>
                  <a:lnTo>
                    <a:pt x="1757" y="21600"/>
                  </a:lnTo>
                  <a:lnTo>
                    <a:pt x="19843" y="21600"/>
                  </a:lnTo>
                  <a:lnTo>
                    <a:pt x="21600" y="0"/>
                  </a:lnTo>
                  <a:close/>
                </a:path>
              </a:pathLst>
            </a:custGeom>
            <a:gradFill rotWithShape="1">
              <a:gsLst>
                <a:gs pos="0">
                  <a:schemeClr val="bg2">
                    <a:alpha val="29999"/>
                  </a:schemeClr>
                </a:gs>
                <a:gs pos="100000">
                  <a:schemeClr val="bg2">
                    <a:alpha val="0"/>
                  </a:schemeClr>
                </a:gs>
              </a:gsLst>
              <a:lin ang="2700000" scaled="1"/>
            </a:gradFill>
            <a:ln w="9525" algn="ctr">
              <a:noFill/>
              <a:miter lim="800000"/>
              <a:headEnd/>
              <a:tailEnd/>
            </a:ln>
          </p:spPr>
          <p:txBody>
            <a:bodyPr wrap="none" anchor="ctr"/>
            <a:lstStyle/>
            <a:p>
              <a:endParaRPr lang="zh-CN" altLang="en-US">
                <a:solidFill>
                  <a:prstClr val="black"/>
                </a:solidFill>
              </a:endParaRPr>
            </a:p>
          </p:txBody>
        </p:sp>
        <p:sp>
          <p:nvSpPr>
            <p:cNvPr id="59400" name="AutoShape 11"/>
            <p:cNvSpPr>
              <a:spLocks noChangeArrowheads="1"/>
            </p:cNvSpPr>
            <p:nvPr/>
          </p:nvSpPr>
          <p:spPr bwMode="auto">
            <a:xfrm flipH="1">
              <a:off x="5452" y="1480"/>
              <a:ext cx="308" cy="680"/>
            </a:xfrm>
            <a:prstGeom prst="rtTriangle">
              <a:avLst/>
            </a:prstGeom>
            <a:gradFill rotWithShape="1">
              <a:gsLst>
                <a:gs pos="0">
                  <a:schemeClr val="bg2">
                    <a:alpha val="10001"/>
                  </a:schemeClr>
                </a:gs>
                <a:gs pos="100000">
                  <a:schemeClr val="bg2">
                    <a:alpha val="0"/>
                  </a:schemeClr>
                </a:gs>
              </a:gsLst>
              <a:lin ang="5400000" scaled="1"/>
            </a:gradFill>
            <a:ln w="9525" algn="ctr">
              <a:noFill/>
              <a:miter lim="800000"/>
              <a:headEnd/>
              <a:tailEnd/>
            </a:ln>
          </p:spPr>
          <p:txBody>
            <a:bodyPr wrap="none" anchor="ctr"/>
            <a:lstStyle/>
            <a:p>
              <a:endParaRPr lang="zh-CN" altLang="en-US">
                <a:solidFill>
                  <a:prstClr val="black"/>
                </a:solidFill>
              </a:endParaRPr>
            </a:p>
          </p:txBody>
        </p:sp>
      </p:grpSp>
      <p:sp>
        <p:nvSpPr>
          <p:cNvPr id="59395" name="Rectangle 5"/>
          <p:cNvSpPr>
            <a:spLocks noGrp="1" noChangeArrowheads="1"/>
          </p:cNvSpPr>
          <p:nvPr>
            <p:ph type="ctrTitle"/>
          </p:nvPr>
        </p:nvSpPr>
        <p:spPr>
          <a:xfrm>
            <a:off x="3527425" y="2060575"/>
            <a:ext cx="5508625" cy="1439863"/>
          </a:xfrm>
          <a:noFill/>
        </p:spPr>
        <p:txBody>
          <a:bodyPr/>
          <a:lstStyle/>
          <a:p>
            <a:pPr algn="ctr" eaLnBrk="1" hangingPunct="1"/>
            <a:r>
              <a:rPr lang="en-US" altLang="zh-CN" sz="3500" smtClean="0"/>
              <a:t>THANKS</a:t>
            </a:r>
          </a:p>
        </p:txBody>
      </p:sp>
      <p:sp>
        <p:nvSpPr>
          <p:cNvPr id="59396" name="Rectangle 6"/>
          <p:cNvSpPr>
            <a:spLocks noGrp="1" noChangeArrowheads="1"/>
          </p:cNvSpPr>
          <p:nvPr>
            <p:ph type="subTitle" idx="1"/>
          </p:nvPr>
        </p:nvSpPr>
        <p:spPr>
          <a:xfrm>
            <a:off x="3568700" y="2997200"/>
            <a:ext cx="5467350" cy="1152525"/>
          </a:xfrm>
          <a:noFill/>
        </p:spPr>
        <p:txBody>
          <a:bodyPr/>
          <a:lstStyle/>
          <a:p>
            <a:pPr algn="ctr" eaLnBrk="1" hangingPunct="1">
              <a:buFont typeface="Wingdings" pitchFamily="2" charset="2"/>
              <a:buNone/>
            </a:pPr>
            <a:r>
              <a:rPr lang="en-US" altLang="zh-CN" sz="1500" dirty="0" smtClean="0"/>
              <a:t>www.peraglobal.com</a:t>
            </a:r>
          </a:p>
        </p:txBody>
      </p:sp>
      <p:pic>
        <p:nvPicPr>
          <p:cNvPr id="59397" name="Picture 7" descr="logo"/>
          <p:cNvPicPr>
            <a:picLocks noChangeAspect="1" noChangeArrowheads="1"/>
          </p:cNvPicPr>
          <p:nvPr/>
        </p:nvPicPr>
        <p:blipFill>
          <a:blip r:embed="rId3" cstate="print"/>
          <a:srcRect/>
          <a:stretch>
            <a:fillRect/>
          </a:stretch>
        </p:blipFill>
        <p:spPr bwMode="auto">
          <a:xfrm>
            <a:off x="7667625" y="188913"/>
            <a:ext cx="1203325" cy="393700"/>
          </a:xfrm>
          <a:prstGeom prst="rect">
            <a:avLst/>
          </a:prstGeom>
          <a:noFill/>
          <a:ln w="9525">
            <a:noFill/>
            <a:miter lim="800000"/>
            <a:headEnd/>
            <a:tailEnd/>
          </a:ln>
        </p:spPr>
      </p:pic>
      <p:sp>
        <p:nvSpPr>
          <p:cNvPr id="59398" name="Text Box 8"/>
          <p:cNvSpPr txBox="1">
            <a:spLocks noChangeArrowheads="1"/>
          </p:cNvSpPr>
          <p:nvPr/>
        </p:nvSpPr>
        <p:spPr bwMode="auto">
          <a:xfrm>
            <a:off x="0" y="6610350"/>
            <a:ext cx="9144000" cy="244475"/>
          </a:xfrm>
          <a:prstGeom prst="rect">
            <a:avLst/>
          </a:prstGeom>
          <a:noFill/>
          <a:ln w="9525">
            <a:noFill/>
            <a:miter lim="800000"/>
            <a:headEnd/>
            <a:tailEnd/>
          </a:ln>
        </p:spPr>
        <p:txBody>
          <a:bodyPr>
            <a:spAutoFit/>
          </a:bodyPr>
          <a:lstStyle/>
          <a:p>
            <a:pPr algn="ctr">
              <a:spcBef>
                <a:spcPct val="50000"/>
              </a:spcBef>
            </a:pPr>
            <a:r>
              <a:rPr lang="en-US" altLang="zh-CN" sz="1000" dirty="0" smtClean="0">
                <a:solidFill>
                  <a:prstClr val="black"/>
                </a:solidFill>
                <a:ea typeface="宋体" charset="-122"/>
              </a:rPr>
              <a:t>A </a:t>
            </a:r>
            <a:r>
              <a:rPr lang="en-US" altLang="zh-CN" sz="1000" dirty="0" err="1" smtClean="0">
                <a:solidFill>
                  <a:prstClr val="black"/>
                </a:solidFill>
                <a:ea typeface="宋体" charset="-122"/>
              </a:rPr>
              <a:t>Pera</a:t>
            </a:r>
            <a:r>
              <a:rPr lang="en-US" altLang="zh-CN" sz="1000" dirty="0" smtClean="0">
                <a:solidFill>
                  <a:prstClr val="black"/>
                </a:solidFill>
                <a:ea typeface="宋体" charset="-122"/>
              </a:rPr>
              <a:t> Global Company © 2013 PERA China</a:t>
            </a:r>
            <a:endParaRPr lang="en-US" altLang="zh-CN" sz="1000" dirty="0">
              <a:solidFill>
                <a:prstClr val="black"/>
              </a:solidFill>
              <a:ea typeface="宋体" charset="-122"/>
            </a:endParaRPr>
          </a:p>
        </p:txBody>
      </p:sp>
    </p:spTree>
    <p:extLst>
      <p:ext uri="{BB962C8B-B14F-4D97-AF65-F5344CB8AC3E}">
        <p14:creationId xmlns:p14="http://schemas.microsoft.com/office/powerpoint/2010/main" val="16552756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504" y="692696"/>
            <a:ext cx="8928992" cy="5976664"/>
            <a:chOff x="323850" y="44624"/>
            <a:chExt cx="8424863" cy="6624736"/>
          </a:xfrm>
        </p:grpSpPr>
        <p:sp>
          <p:nvSpPr>
            <p:cNvPr id="40" name="矩形 39"/>
            <p:cNvSpPr/>
            <p:nvPr/>
          </p:nvSpPr>
          <p:spPr bwMode="auto">
            <a:xfrm>
              <a:off x="323850" y="44624"/>
              <a:ext cx="8424863" cy="6624736"/>
            </a:xfrm>
            <a:prstGeom prst="rect">
              <a:avLst/>
            </a:prstGeom>
            <a:solidFill>
              <a:srgbClr val="FFFF00"/>
            </a:solidFill>
            <a:ln w="9525">
              <a:solidFill>
                <a:schemeClr val="tx1"/>
              </a:solidFill>
              <a:tailEnd type="triangle"/>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zh-CN" altLang="en-US" sz="2400">
                <a:latin typeface="黑体" pitchFamily="49" charset="-122"/>
                <a:cs typeface="Times New Roman" pitchFamily="18" charset="0"/>
              </a:endParaRPr>
            </a:p>
          </p:txBody>
        </p:sp>
        <p:sp>
          <p:nvSpPr>
            <p:cNvPr id="41" name="矩形 40"/>
            <p:cNvSpPr/>
            <p:nvPr/>
          </p:nvSpPr>
          <p:spPr bwMode="auto">
            <a:xfrm>
              <a:off x="431800" y="592312"/>
              <a:ext cx="8201025" cy="892472"/>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a:lstStyle/>
            <a:p>
              <a:pPr algn="ctr">
                <a:defRPr/>
              </a:pPr>
              <a:r>
                <a:rPr lang="zh-CN" altLang="en-US" sz="1600" dirty="0">
                  <a:solidFill>
                    <a:schemeClr val="tx1"/>
                  </a:solidFill>
                  <a:latin typeface="黑体" pitchFamily="49" charset="-122"/>
                </a:rPr>
                <a:t>专业应用系统</a:t>
              </a:r>
            </a:p>
          </p:txBody>
        </p:sp>
        <p:sp>
          <p:nvSpPr>
            <p:cNvPr id="42" name="矩形 41"/>
            <p:cNvSpPr/>
            <p:nvPr/>
          </p:nvSpPr>
          <p:spPr bwMode="auto">
            <a:xfrm>
              <a:off x="431800" y="1556792"/>
              <a:ext cx="8201025" cy="5021385"/>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a:lstStyle/>
            <a:p>
              <a:pPr algn="ctr">
                <a:defRPr/>
              </a:pPr>
              <a:r>
                <a:rPr lang="zh-CN" altLang="en-US" sz="1600" dirty="0">
                  <a:solidFill>
                    <a:schemeClr val="tx1"/>
                  </a:solidFill>
                  <a:latin typeface="黑体" pitchFamily="49" charset="-122"/>
                </a:rPr>
                <a:t>基础支撑软件</a:t>
              </a:r>
            </a:p>
          </p:txBody>
        </p:sp>
        <p:sp>
          <p:nvSpPr>
            <p:cNvPr id="44" name="矩形 43"/>
            <p:cNvSpPr/>
            <p:nvPr/>
          </p:nvSpPr>
          <p:spPr bwMode="auto">
            <a:xfrm>
              <a:off x="3251200" y="3258047"/>
              <a:ext cx="2535238" cy="1399951"/>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协同仿真管理</a:t>
              </a:r>
            </a:p>
          </p:txBody>
        </p:sp>
        <p:sp>
          <p:nvSpPr>
            <p:cNvPr id="45" name="矩形 44"/>
            <p:cNvSpPr/>
            <p:nvPr/>
          </p:nvSpPr>
          <p:spPr bwMode="auto">
            <a:xfrm>
              <a:off x="5967413" y="3258047"/>
              <a:ext cx="2535237" cy="1399951"/>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多学科</a:t>
              </a:r>
              <a:r>
                <a:rPr lang="zh-CN" altLang="en-US" sz="1600" dirty="0" smtClean="0">
                  <a:solidFill>
                    <a:schemeClr val="tx1"/>
                  </a:solidFill>
                  <a:latin typeface="黑体" pitchFamily="49" charset="-122"/>
                </a:rPr>
                <a:t>集成</a:t>
              </a:r>
              <a:r>
                <a:rPr lang="zh-CN" altLang="en-US" sz="1600" dirty="0">
                  <a:solidFill>
                    <a:schemeClr val="tx1"/>
                  </a:solidFill>
                  <a:latin typeface="黑体" pitchFamily="49" charset="-122"/>
                </a:rPr>
                <a:t>优化</a:t>
              </a:r>
            </a:p>
          </p:txBody>
        </p:sp>
        <p:sp>
          <p:nvSpPr>
            <p:cNvPr id="46" name="矩形 45"/>
            <p:cNvSpPr/>
            <p:nvPr/>
          </p:nvSpPr>
          <p:spPr bwMode="auto">
            <a:xfrm>
              <a:off x="533400"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a:t>
              </a:r>
              <a:r>
                <a:rPr lang="zh-CN" altLang="en-US" sz="1400" dirty="0">
                  <a:solidFill>
                    <a:schemeClr val="tx1"/>
                  </a:solidFill>
                  <a:latin typeface="黑体" pitchFamily="49" charset="-122"/>
                </a:rPr>
                <a:t>一</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47" name="矩形 46"/>
            <p:cNvSpPr/>
            <p:nvPr/>
          </p:nvSpPr>
          <p:spPr bwMode="auto">
            <a:xfrm>
              <a:off x="3979863"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专业四</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48" name="矩形 47"/>
            <p:cNvSpPr/>
            <p:nvPr/>
          </p:nvSpPr>
          <p:spPr bwMode="auto">
            <a:xfrm>
              <a:off x="5129213"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专业五</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49" name="矩形 48"/>
            <p:cNvSpPr/>
            <p:nvPr/>
          </p:nvSpPr>
          <p:spPr bwMode="auto">
            <a:xfrm>
              <a:off x="6278563" y="944280"/>
              <a:ext cx="1074737"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专业六</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50" name="矩形 49"/>
            <p:cNvSpPr/>
            <p:nvPr/>
          </p:nvSpPr>
          <p:spPr bwMode="auto">
            <a:xfrm>
              <a:off x="7426325"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altLang="zh-CN" sz="1400">
                  <a:solidFill>
                    <a:schemeClr val="tx1"/>
                  </a:solidFill>
                  <a:latin typeface="黑体" pitchFamily="49" charset="-122"/>
                </a:rPr>
                <a:t>…….</a:t>
              </a:r>
              <a:endParaRPr lang="zh-CN" altLang="en-US" sz="1400">
                <a:solidFill>
                  <a:schemeClr val="tx1"/>
                </a:solidFill>
                <a:latin typeface="黑体" pitchFamily="49" charset="-122"/>
              </a:endParaRPr>
            </a:p>
          </p:txBody>
        </p:sp>
        <p:sp>
          <p:nvSpPr>
            <p:cNvPr id="52" name="矩形 51"/>
            <p:cNvSpPr/>
            <p:nvPr/>
          </p:nvSpPr>
          <p:spPr bwMode="auto">
            <a:xfrm>
              <a:off x="533400" y="4730007"/>
              <a:ext cx="7969250" cy="85923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过程数据管理</a:t>
              </a:r>
            </a:p>
          </p:txBody>
        </p:sp>
        <p:sp>
          <p:nvSpPr>
            <p:cNvPr id="53" name="矩形 52"/>
            <p:cNvSpPr/>
            <p:nvPr/>
          </p:nvSpPr>
          <p:spPr bwMode="auto">
            <a:xfrm>
              <a:off x="533400" y="3258047"/>
              <a:ext cx="2535238" cy="1399951"/>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设计导航</a:t>
              </a:r>
            </a:p>
          </p:txBody>
        </p:sp>
        <p:sp>
          <p:nvSpPr>
            <p:cNvPr id="8215" name="矩形 53"/>
            <p:cNvSpPr>
              <a:spLocks noChangeArrowheads="1"/>
            </p:cNvSpPr>
            <p:nvPr/>
          </p:nvSpPr>
          <p:spPr bwMode="auto">
            <a:xfrm>
              <a:off x="2938331" y="80962"/>
              <a:ext cx="27494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dirty="0" smtClean="0">
                  <a:latin typeface="黑体" pitchFamily="2" charset="-122"/>
                  <a:ea typeface="黑体" pitchFamily="2" charset="-122"/>
                  <a:cs typeface="Times New Roman" pitchFamily="18" charset="0"/>
                </a:rPr>
                <a:t>综合设计仿真管理平台</a:t>
              </a:r>
              <a:endParaRPr lang="zh-CN" altLang="en-US" sz="2000" dirty="0">
                <a:latin typeface="黑体" pitchFamily="2" charset="-122"/>
                <a:ea typeface="黑体" pitchFamily="2" charset="-122"/>
                <a:cs typeface="Times New Roman" pitchFamily="18" charset="0"/>
              </a:endParaRPr>
            </a:p>
          </p:txBody>
        </p:sp>
        <p:sp>
          <p:nvSpPr>
            <p:cNvPr id="59" name="矩形 58"/>
            <p:cNvSpPr/>
            <p:nvPr/>
          </p:nvSpPr>
          <p:spPr bwMode="auto">
            <a:xfrm>
              <a:off x="739775"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元数据管理</a:t>
              </a:r>
              <a:endParaRPr lang="zh-CN" altLang="en-US" sz="1200" dirty="0">
                <a:solidFill>
                  <a:schemeClr val="tx1"/>
                </a:solidFill>
              </a:endParaRPr>
            </a:p>
          </p:txBody>
        </p:sp>
        <p:sp>
          <p:nvSpPr>
            <p:cNvPr id="60" name="矩形 59"/>
            <p:cNvSpPr/>
            <p:nvPr/>
          </p:nvSpPr>
          <p:spPr bwMode="auto">
            <a:xfrm>
              <a:off x="2028825"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数据可视化</a:t>
              </a:r>
            </a:p>
          </p:txBody>
        </p:sp>
        <p:sp>
          <p:nvSpPr>
            <p:cNvPr id="61" name="矩形 60"/>
            <p:cNvSpPr/>
            <p:nvPr/>
          </p:nvSpPr>
          <p:spPr bwMode="auto">
            <a:xfrm>
              <a:off x="3319463"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数据对比</a:t>
              </a:r>
            </a:p>
          </p:txBody>
        </p:sp>
        <p:sp>
          <p:nvSpPr>
            <p:cNvPr id="62" name="矩形 61"/>
            <p:cNvSpPr/>
            <p:nvPr/>
          </p:nvSpPr>
          <p:spPr bwMode="auto">
            <a:xfrm>
              <a:off x="4608513"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数据谱系</a:t>
              </a:r>
            </a:p>
          </p:txBody>
        </p:sp>
        <p:sp>
          <p:nvSpPr>
            <p:cNvPr id="63" name="矩形 62"/>
            <p:cNvSpPr/>
            <p:nvPr/>
          </p:nvSpPr>
          <p:spPr bwMode="auto">
            <a:xfrm>
              <a:off x="5899150"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多视图管理</a:t>
              </a:r>
            </a:p>
          </p:txBody>
        </p:sp>
        <p:sp>
          <p:nvSpPr>
            <p:cNvPr id="64" name="矩形 63"/>
            <p:cNvSpPr/>
            <p:nvPr/>
          </p:nvSpPr>
          <p:spPr bwMode="auto">
            <a:xfrm>
              <a:off x="7188200"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200" dirty="0">
                  <a:latin typeface="黑体" pitchFamily="49" charset="-122"/>
                </a:rPr>
                <a:t>数据</a:t>
              </a:r>
              <a:r>
                <a:rPr lang="zh-CN" altLang="en-US" sz="1200" dirty="0" smtClean="0">
                  <a:latin typeface="黑体" pitchFamily="49" charset="-122"/>
                </a:rPr>
                <a:t>备份恢复</a:t>
              </a:r>
              <a:endParaRPr lang="zh-CN" altLang="en-US" sz="1200" dirty="0">
                <a:latin typeface="黑体" pitchFamily="49" charset="-122"/>
              </a:endParaRPr>
            </a:p>
          </p:txBody>
        </p:sp>
        <p:sp>
          <p:nvSpPr>
            <p:cNvPr id="65" name="矩形 64"/>
            <p:cNvSpPr/>
            <p:nvPr/>
          </p:nvSpPr>
          <p:spPr bwMode="auto">
            <a:xfrm>
              <a:off x="1682750"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专业二</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66" name="矩形 65"/>
            <p:cNvSpPr/>
            <p:nvPr/>
          </p:nvSpPr>
          <p:spPr bwMode="auto">
            <a:xfrm>
              <a:off x="2832100"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专业三</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68" name="矩形 67"/>
            <p:cNvSpPr/>
            <p:nvPr/>
          </p:nvSpPr>
          <p:spPr bwMode="auto">
            <a:xfrm>
              <a:off x="621561" y="3609876"/>
              <a:ext cx="1179457"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200" dirty="0" smtClean="0">
                  <a:latin typeface="黑体" pitchFamily="49" charset="-122"/>
                </a:rPr>
                <a:t>设计过程定义</a:t>
              </a:r>
              <a:endParaRPr lang="zh-CN" altLang="en-US" sz="1200" dirty="0">
                <a:latin typeface="黑体" pitchFamily="49" charset="-122"/>
              </a:endParaRPr>
            </a:p>
          </p:txBody>
        </p:sp>
        <p:sp>
          <p:nvSpPr>
            <p:cNvPr id="69" name="矩形 68"/>
            <p:cNvSpPr/>
            <p:nvPr/>
          </p:nvSpPr>
          <p:spPr bwMode="auto">
            <a:xfrm>
              <a:off x="1859074" y="3609876"/>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设计工具封装</a:t>
              </a:r>
            </a:p>
          </p:txBody>
        </p:sp>
        <p:sp>
          <p:nvSpPr>
            <p:cNvPr id="70" name="矩形 69"/>
            <p:cNvSpPr/>
            <p:nvPr/>
          </p:nvSpPr>
          <p:spPr bwMode="auto">
            <a:xfrm>
              <a:off x="621562" y="4153942"/>
              <a:ext cx="1179456"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设计过程管理</a:t>
              </a:r>
            </a:p>
          </p:txBody>
        </p:sp>
        <p:sp>
          <p:nvSpPr>
            <p:cNvPr id="71" name="矩形 70"/>
            <p:cNvSpPr/>
            <p:nvPr/>
          </p:nvSpPr>
          <p:spPr bwMode="auto">
            <a:xfrm>
              <a:off x="1859074" y="4153942"/>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设计过程监控</a:t>
              </a:r>
            </a:p>
          </p:txBody>
        </p:sp>
        <p:sp>
          <p:nvSpPr>
            <p:cNvPr id="72" name="矩形 71"/>
            <p:cNvSpPr/>
            <p:nvPr/>
          </p:nvSpPr>
          <p:spPr bwMode="auto">
            <a:xfrm>
              <a:off x="3356064" y="3641874"/>
              <a:ext cx="1179457"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仿真工具集成</a:t>
              </a:r>
            </a:p>
          </p:txBody>
        </p:sp>
        <p:sp>
          <p:nvSpPr>
            <p:cNvPr id="73" name="矩形 72"/>
            <p:cNvSpPr/>
            <p:nvPr/>
          </p:nvSpPr>
          <p:spPr bwMode="auto">
            <a:xfrm>
              <a:off x="4593577" y="3641874"/>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仿真</a:t>
              </a:r>
              <a:r>
                <a:rPr lang="zh-CN" altLang="en-US" sz="1200" dirty="0" smtClean="0">
                  <a:solidFill>
                    <a:schemeClr val="tx1"/>
                  </a:solidFill>
                </a:rPr>
                <a:t>向导模板</a:t>
              </a:r>
              <a:endParaRPr lang="zh-CN" altLang="en-US" sz="1200" dirty="0">
                <a:solidFill>
                  <a:schemeClr val="tx1"/>
                </a:solidFill>
              </a:endParaRPr>
            </a:p>
          </p:txBody>
        </p:sp>
        <p:sp>
          <p:nvSpPr>
            <p:cNvPr id="87" name="矩形 86"/>
            <p:cNvSpPr/>
            <p:nvPr/>
          </p:nvSpPr>
          <p:spPr bwMode="auto">
            <a:xfrm>
              <a:off x="533400" y="1916832"/>
              <a:ext cx="7987506" cy="1257077"/>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协同研发流程管理</a:t>
              </a:r>
            </a:p>
          </p:txBody>
        </p:sp>
        <p:sp>
          <p:nvSpPr>
            <p:cNvPr id="74" name="矩形 73"/>
            <p:cNvSpPr/>
            <p:nvPr/>
          </p:nvSpPr>
          <p:spPr bwMode="auto">
            <a:xfrm>
              <a:off x="3356065" y="4185940"/>
              <a:ext cx="1179456"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仿真过程集成</a:t>
              </a:r>
            </a:p>
          </p:txBody>
        </p:sp>
        <p:sp>
          <p:nvSpPr>
            <p:cNvPr id="75" name="矩形 74"/>
            <p:cNvSpPr/>
            <p:nvPr/>
          </p:nvSpPr>
          <p:spPr bwMode="auto">
            <a:xfrm>
              <a:off x="4593577" y="4185940"/>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资源任务</a:t>
              </a:r>
              <a:r>
                <a:rPr lang="zh-CN" altLang="en-US" sz="1200" dirty="0">
                  <a:solidFill>
                    <a:schemeClr val="tx1"/>
                  </a:solidFill>
                </a:rPr>
                <a:t>调度</a:t>
              </a:r>
            </a:p>
          </p:txBody>
        </p:sp>
        <p:sp>
          <p:nvSpPr>
            <p:cNvPr id="76" name="矩形 75"/>
            <p:cNvSpPr/>
            <p:nvPr/>
          </p:nvSpPr>
          <p:spPr bwMode="auto">
            <a:xfrm>
              <a:off x="6092368" y="3649886"/>
              <a:ext cx="1179457"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优化流程定义</a:t>
              </a:r>
            </a:p>
          </p:txBody>
        </p:sp>
        <p:sp>
          <p:nvSpPr>
            <p:cNvPr id="77" name="矩形 76"/>
            <p:cNvSpPr/>
            <p:nvPr/>
          </p:nvSpPr>
          <p:spPr bwMode="auto">
            <a:xfrm>
              <a:off x="7329881" y="3649886"/>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优化组件封装</a:t>
              </a:r>
            </a:p>
          </p:txBody>
        </p:sp>
        <p:sp>
          <p:nvSpPr>
            <p:cNvPr id="78" name="矩形 77"/>
            <p:cNvSpPr/>
            <p:nvPr/>
          </p:nvSpPr>
          <p:spPr bwMode="auto">
            <a:xfrm>
              <a:off x="6092369" y="4193952"/>
              <a:ext cx="1179456"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多方案对比</a:t>
              </a:r>
            </a:p>
          </p:txBody>
        </p:sp>
        <p:sp>
          <p:nvSpPr>
            <p:cNvPr id="79" name="矩形 78"/>
            <p:cNvSpPr/>
            <p:nvPr/>
          </p:nvSpPr>
          <p:spPr bwMode="auto">
            <a:xfrm>
              <a:off x="7329881" y="4193952"/>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多学科优化</a:t>
              </a:r>
            </a:p>
          </p:txBody>
        </p:sp>
        <p:sp>
          <p:nvSpPr>
            <p:cNvPr id="80" name="矩形 79"/>
            <p:cNvSpPr/>
            <p:nvPr/>
          </p:nvSpPr>
          <p:spPr bwMode="auto">
            <a:xfrm>
              <a:off x="539552" y="5666110"/>
              <a:ext cx="7969250" cy="85923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工程资源管理</a:t>
              </a:r>
            </a:p>
          </p:txBody>
        </p:sp>
        <p:sp>
          <p:nvSpPr>
            <p:cNvPr id="81" name="矩形 80"/>
            <p:cNvSpPr/>
            <p:nvPr/>
          </p:nvSpPr>
          <p:spPr bwMode="auto">
            <a:xfrm>
              <a:off x="745927"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流程模板库</a:t>
              </a:r>
              <a:endParaRPr lang="zh-CN" altLang="en-US" sz="1200" dirty="0">
                <a:solidFill>
                  <a:schemeClr val="tx1"/>
                </a:solidFill>
              </a:endParaRPr>
            </a:p>
          </p:txBody>
        </p:sp>
        <p:sp>
          <p:nvSpPr>
            <p:cNvPr id="82" name="矩形 81"/>
            <p:cNvSpPr/>
            <p:nvPr/>
          </p:nvSpPr>
          <p:spPr bwMode="auto">
            <a:xfrm>
              <a:off x="2034977"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设计模型库</a:t>
              </a:r>
              <a:endParaRPr lang="zh-CN" altLang="en-US" sz="1200" dirty="0">
                <a:solidFill>
                  <a:schemeClr val="tx1"/>
                </a:solidFill>
              </a:endParaRPr>
            </a:p>
          </p:txBody>
        </p:sp>
        <p:sp>
          <p:nvSpPr>
            <p:cNvPr id="83" name="矩形 82"/>
            <p:cNvSpPr/>
            <p:nvPr/>
          </p:nvSpPr>
          <p:spPr bwMode="auto">
            <a:xfrm>
              <a:off x="3325615"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仿真模板库</a:t>
              </a:r>
              <a:endParaRPr lang="zh-CN" altLang="en-US" sz="1200" dirty="0">
                <a:solidFill>
                  <a:schemeClr val="tx1"/>
                </a:solidFill>
              </a:endParaRPr>
            </a:p>
          </p:txBody>
        </p:sp>
        <p:sp>
          <p:nvSpPr>
            <p:cNvPr id="84" name="矩形 83"/>
            <p:cNvSpPr/>
            <p:nvPr/>
          </p:nvSpPr>
          <p:spPr bwMode="auto">
            <a:xfrm>
              <a:off x="4614665"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优化模型库</a:t>
              </a:r>
              <a:endParaRPr lang="zh-CN" altLang="en-US" sz="1200" dirty="0">
                <a:solidFill>
                  <a:schemeClr val="tx1"/>
                </a:solidFill>
              </a:endParaRPr>
            </a:p>
          </p:txBody>
        </p:sp>
        <p:sp>
          <p:nvSpPr>
            <p:cNvPr id="85" name="矩形 84"/>
            <p:cNvSpPr/>
            <p:nvPr/>
          </p:nvSpPr>
          <p:spPr bwMode="auto">
            <a:xfrm>
              <a:off x="5905302"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设计知识库</a:t>
              </a:r>
            </a:p>
          </p:txBody>
        </p:sp>
        <p:sp>
          <p:nvSpPr>
            <p:cNvPr id="86" name="矩形 85"/>
            <p:cNvSpPr/>
            <p:nvPr/>
          </p:nvSpPr>
          <p:spPr bwMode="auto">
            <a:xfrm>
              <a:off x="7194352"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仿真知识库</a:t>
              </a:r>
            </a:p>
          </p:txBody>
        </p:sp>
        <p:sp>
          <p:nvSpPr>
            <p:cNvPr id="88" name="矩形 87"/>
            <p:cNvSpPr/>
            <p:nvPr/>
          </p:nvSpPr>
          <p:spPr bwMode="auto">
            <a:xfrm>
              <a:off x="533400" y="2288084"/>
              <a:ext cx="3938588" cy="885825"/>
            </a:xfrm>
            <a:prstGeom prst="rect">
              <a:avLst/>
            </a:prstGeom>
            <a:solidFill>
              <a:schemeClr val="accent3">
                <a:lumMod val="20000"/>
                <a:lumOff val="80000"/>
              </a:schemeClr>
            </a:solidFill>
            <a:ln>
              <a:tailEnd type="triangle"/>
            </a:ln>
          </p:spPr>
          <p:style>
            <a:lnRef idx="1">
              <a:schemeClr val="accent3"/>
            </a:lnRef>
            <a:fillRef idx="2">
              <a:schemeClr val="accent3"/>
            </a:fillRef>
            <a:effectRef idx="1">
              <a:schemeClr val="accent3"/>
            </a:effectRef>
            <a:fontRef idx="minor">
              <a:schemeClr val="dk1"/>
            </a:fontRef>
          </p:style>
          <p:txBody>
            <a:bodyPr/>
            <a:lstStyle/>
            <a:p>
              <a:pPr algn="ctr">
                <a:defRPr/>
              </a:pPr>
              <a:r>
                <a:rPr lang="zh-CN" altLang="en-US" sz="1600" dirty="0" smtClean="0">
                  <a:solidFill>
                    <a:schemeClr val="tx1"/>
                  </a:solidFill>
                  <a:latin typeface="黑体" pitchFamily="49" charset="-122"/>
                </a:rPr>
                <a:t>流程</a:t>
              </a:r>
              <a:r>
                <a:rPr lang="zh-CN" altLang="en-US" sz="1600" dirty="0">
                  <a:solidFill>
                    <a:schemeClr val="tx1"/>
                  </a:solidFill>
                  <a:latin typeface="黑体" pitchFamily="49" charset="-122"/>
                </a:rPr>
                <a:t>管理</a:t>
              </a:r>
            </a:p>
          </p:txBody>
        </p:sp>
        <p:sp>
          <p:nvSpPr>
            <p:cNvPr id="89" name="矩形 88"/>
            <p:cNvSpPr/>
            <p:nvPr/>
          </p:nvSpPr>
          <p:spPr bwMode="auto">
            <a:xfrm>
              <a:off x="2578879"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流程监控</a:t>
              </a:r>
            </a:p>
          </p:txBody>
        </p:sp>
        <p:sp>
          <p:nvSpPr>
            <p:cNvPr id="90" name="矩形 89"/>
            <p:cNvSpPr/>
            <p:nvPr/>
          </p:nvSpPr>
          <p:spPr bwMode="auto">
            <a:xfrm>
              <a:off x="583977"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200" dirty="0" smtClean="0">
                  <a:latin typeface="黑体" pitchFamily="49" charset="-122"/>
                </a:rPr>
                <a:t>流程</a:t>
              </a:r>
              <a:r>
                <a:rPr lang="zh-CN" altLang="en-US" sz="1200" dirty="0">
                  <a:latin typeface="黑体" pitchFamily="49" charset="-122"/>
                </a:rPr>
                <a:t>定义</a:t>
              </a:r>
            </a:p>
          </p:txBody>
        </p:sp>
        <p:sp>
          <p:nvSpPr>
            <p:cNvPr id="91" name="矩形 90"/>
            <p:cNvSpPr/>
            <p:nvPr/>
          </p:nvSpPr>
          <p:spPr bwMode="auto">
            <a:xfrm>
              <a:off x="1581428"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流程执行</a:t>
              </a:r>
            </a:p>
          </p:txBody>
        </p:sp>
        <p:sp>
          <p:nvSpPr>
            <p:cNvPr id="92" name="矩形 91"/>
            <p:cNvSpPr/>
            <p:nvPr/>
          </p:nvSpPr>
          <p:spPr bwMode="auto">
            <a:xfrm>
              <a:off x="3576330"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latin typeface="黑体" pitchFamily="49" charset="-122"/>
                </a:rPr>
                <a:t>应用集成</a:t>
              </a:r>
              <a:endParaRPr lang="zh-CN" altLang="en-US" sz="1200" dirty="0">
                <a:latin typeface="黑体" pitchFamily="49" charset="-122"/>
              </a:endParaRPr>
            </a:p>
          </p:txBody>
        </p:sp>
        <p:sp>
          <p:nvSpPr>
            <p:cNvPr id="93" name="矩形 92"/>
            <p:cNvSpPr/>
            <p:nvPr/>
          </p:nvSpPr>
          <p:spPr bwMode="auto">
            <a:xfrm>
              <a:off x="4536281" y="2281734"/>
              <a:ext cx="3984625" cy="885825"/>
            </a:xfrm>
            <a:prstGeom prst="rect">
              <a:avLst/>
            </a:prstGeom>
            <a:solidFill>
              <a:schemeClr val="accent3">
                <a:lumMod val="20000"/>
                <a:lumOff val="80000"/>
              </a:schemeClr>
            </a:solidFill>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协同任务管理</a:t>
              </a:r>
            </a:p>
          </p:txBody>
        </p:sp>
        <p:sp>
          <p:nvSpPr>
            <p:cNvPr id="94" name="矩形 93"/>
            <p:cNvSpPr/>
            <p:nvPr/>
          </p:nvSpPr>
          <p:spPr bwMode="auto">
            <a:xfrm>
              <a:off x="4573781"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任务管理</a:t>
              </a:r>
            </a:p>
          </p:txBody>
        </p:sp>
        <p:sp>
          <p:nvSpPr>
            <p:cNvPr id="95" name="矩形 94"/>
            <p:cNvSpPr/>
            <p:nvPr/>
          </p:nvSpPr>
          <p:spPr bwMode="auto">
            <a:xfrm>
              <a:off x="5571232"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任务执行</a:t>
              </a:r>
            </a:p>
          </p:txBody>
        </p:sp>
        <p:sp>
          <p:nvSpPr>
            <p:cNvPr id="96" name="矩形 95"/>
            <p:cNvSpPr/>
            <p:nvPr/>
          </p:nvSpPr>
          <p:spPr bwMode="auto">
            <a:xfrm>
              <a:off x="7566137"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任务统计</a:t>
              </a:r>
            </a:p>
          </p:txBody>
        </p:sp>
        <p:sp>
          <p:nvSpPr>
            <p:cNvPr id="97" name="矩形 96"/>
            <p:cNvSpPr/>
            <p:nvPr/>
          </p:nvSpPr>
          <p:spPr bwMode="auto">
            <a:xfrm>
              <a:off x="6568683"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任务监控</a:t>
              </a:r>
            </a:p>
          </p:txBody>
        </p:sp>
      </p:grpSp>
      <p:sp>
        <p:nvSpPr>
          <p:cNvPr id="54" name="标题 8"/>
          <p:cNvSpPr>
            <a:spLocks noGrp="1"/>
          </p:cNvSpPr>
          <p:nvPr>
            <p:ph type="title"/>
          </p:nvPr>
        </p:nvSpPr>
        <p:spPr>
          <a:xfrm>
            <a:off x="142844" y="44624"/>
            <a:ext cx="6229356" cy="669732"/>
          </a:xfrm>
        </p:spPr>
        <p:txBody>
          <a:bodyPr/>
          <a:lstStyle/>
          <a:p>
            <a:r>
              <a:rPr lang="zh-CN" altLang="en-US" dirty="0" smtClean="0"/>
              <a:t>平台架构</a:t>
            </a:r>
            <a:endParaRPr lang="zh-CN" altLang="en-US" dirty="0"/>
          </a:p>
        </p:txBody>
      </p:sp>
    </p:spTree>
    <p:extLst>
      <p:ext uri="{BB962C8B-B14F-4D97-AF65-F5344CB8AC3E}">
        <p14:creationId xmlns:p14="http://schemas.microsoft.com/office/powerpoint/2010/main" val="1297286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504" y="692696"/>
            <a:ext cx="8928992" cy="5976664"/>
            <a:chOff x="323850" y="44624"/>
            <a:chExt cx="8424863" cy="6624736"/>
          </a:xfrm>
        </p:grpSpPr>
        <p:sp>
          <p:nvSpPr>
            <p:cNvPr id="40" name="矩形 39"/>
            <p:cNvSpPr/>
            <p:nvPr/>
          </p:nvSpPr>
          <p:spPr bwMode="auto">
            <a:xfrm>
              <a:off x="323850" y="44624"/>
              <a:ext cx="8424863" cy="6624736"/>
            </a:xfrm>
            <a:prstGeom prst="rect">
              <a:avLst/>
            </a:prstGeom>
            <a:solidFill>
              <a:srgbClr val="FFFF00"/>
            </a:solidFill>
            <a:ln w="9525">
              <a:solidFill>
                <a:schemeClr val="tx1"/>
              </a:solidFill>
              <a:tailEnd type="triangle"/>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zh-CN" altLang="en-US" sz="2400">
                <a:latin typeface="黑体" pitchFamily="49" charset="-122"/>
                <a:cs typeface="Times New Roman" pitchFamily="18" charset="0"/>
              </a:endParaRPr>
            </a:p>
          </p:txBody>
        </p:sp>
        <p:sp>
          <p:nvSpPr>
            <p:cNvPr id="41" name="矩形 40"/>
            <p:cNvSpPr/>
            <p:nvPr/>
          </p:nvSpPr>
          <p:spPr bwMode="auto">
            <a:xfrm>
              <a:off x="431800" y="592312"/>
              <a:ext cx="8201025" cy="892472"/>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a:lstStyle/>
            <a:p>
              <a:pPr algn="ctr">
                <a:defRPr/>
              </a:pPr>
              <a:r>
                <a:rPr lang="zh-CN" altLang="en-US" sz="1600" dirty="0">
                  <a:solidFill>
                    <a:schemeClr val="tx1"/>
                  </a:solidFill>
                  <a:latin typeface="黑体" pitchFamily="49" charset="-122"/>
                </a:rPr>
                <a:t>专业应用系统</a:t>
              </a:r>
            </a:p>
          </p:txBody>
        </p:sp>
        <p:sp>
          <p:nvSpPr>
            <p:cNvPr id="42" name="矩形 41"/>
            <p:cNvSpPr/>
            <p:nvPr/>
          </p:nvSpPr>
          <p:spPr bwMode="auto">
            <a:xfrm>
              <a:off x="431800" y="1556792"/>
              <a:ext cx="8201025" cy="5021385"/>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a:lstStyle/>
            <a:p>
              <a:pPr algn="ctr">
                <a:defRPr/>
              </a:pPr>
              <a:r>
                <a:rPr lang="zh-CN" altLang="en-US" sz="1600" dirty="0">
                  <a:solidFill>
                    <a:schemeClr val="tx1"/>
                  </a:solidFill>
                  <a:latin typeface="黑体" pitchFamily="49" charset="-122"/>
                </a:rPr>
                <a:t>基础支撑软件</a:t>
              </a:r>
            </a:p>
          </p:txBody>
        </p:sp>
        <p:sp>
          <p:nvSpPr>
            <p:cNvPr id="44" name="矩形 43"/>
            <p:cNvSpPr/>
            <p:nvPr/>
          </p:nvSpPr>
          <p:spPr bwMode="auto">
            <a:xfrm>
              <a:off x="3251200" y="3258047"/>
              <a:ext cx="2535238" cy="1399951"/>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协同仿真管理</a:t>
              </a:r>
            </a:p>
          </p:txBody>
        </p:sp>
        <p:sp>
          <p:nvSpPr>
            <p:cNvPr id="45" name="矩形 44"/>
            <p:cNvSpPr/>
            <p:nvPr/>
          </p:nvSpPr>
          <p:spPr bwMode="auto">
            <a:xfrm>
              <a:off x="5967413" y="3258047"/>
              <a:ext cx="2535237" cy="1399951"/>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多学科</a:t>
              </a:r>
              <a:r>
                <a:rPr lang="zh-CN" altLang="en-US" sz="1600" dirty="0" smtClean="0">
                  <a:solidFill>
                    <a:schemeClr val="tx1"/>
                  </a:solidFill>
                  <a:latin typeface="黑体" pitchFamily="49" charset="-122"/>
                </a:rPr>
                <a:t>集成</a:t>
              </a:r>
              <a:r>
                <a:rPr lang="zh-CN" altLang="en-US" sz="1600" dirty="0">
                  <a:solidFill>
                    <a:schemeClr val="tx1"/>
                  </a:solidFill>
                  <a:latin typeface="黑体" pitchFamily="49" charset="-122"/>
                </a:rPr>
                <a:t>优化</a:t>
              </a:r>
            </a:p>
          </p:txBody>
        </p:sp>
        <p:sp>
          <p:nvSpPr>
            <p:cNvPr id="46" name="矩形 45"/>
            <p:cNvSpPr/>
            <p:nvPr/>
          </p:nvSpPr>
          <p:spPr bwMode="auto">
            <a:xfrm>
              <a:off x="533400"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a:t>
              </a:r>
              <a:r>
                <a:rPr lang="zh-CN" altLang="en-US" sz="1400" dirty="0">
                  <a:solidFill>
                    <a:schemeClr val="tx1"/>
                  </a:solidFill>
                  <a:latin typeface="黑体" pitchFamily="49" charset="-122"/>
                </a:rPr>
                <a:t>一</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47" name="矩形 46"/>
            <p:cNvSpPr/>
            <p:nvPr/>
          </p:nvSpPr>
          <p:spPr bwMode="auto">
            <a:xfrm>
              <a:off x="3979863"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专业四</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48" name="矩形 47"/>
            <p:cNvSpPr/>
            <p:nvPr/>
          </p:nvSpPr>
          <p:spPr bwMode="auto">
            <a:xfrm>
              <a:off x="5129213"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专业五</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49" name="矩形 48"/>
            <p:cNvSpPr/>
            <p:nvPr/>
          </p:nvSpPr>
          <p:spPr bwMode="auto">
            <a:xfrm>
              <a:off x="6278563" y="944280"/>
              <a:ext cx="1074737"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专业六</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50" name="矩形 49"/>
            <p:cNvSpPr/>
            <p:nvPr/>
          </p:nvSpPr>
          <p:spPr bwMode="auto">
            <a:xfrm>
              <a:off x="7426325"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altLang="zh-CN" sz="1400">
                  <a:solidFill>
                    <a:schemeClr val="tx1"/>
                  </a:solidFill>
                  <a:latin typeface="黑体" pitchFamily="49" charset="-122"/>
                </a:rPr>
                <a:t>…….</a:t>
              </a:r>
              <a:endParaRPr lang="zh-CN" altLang="en-US" sz="1400">
                <a:solidFill>
                  <a:schemeClr val="tx1"/>
                </a:solidFill>
                <a:latin typeface="黑体" pitchFamily="49" charset="-122"/>
              </a:endParaRPr>
            </a:p>
          </p:txBody>
        </p:sp>
        <p:sp>
          <p:nvSpPr>
            <p:cNvPr id="52" name="矩形 51"/>
            <p:cNvSpPr/>
            <p:nvPr/>
          </p:nvSpPr>
          <p:spPr bwMode="auto">
            <a:xfrm>
              <a:off x="533400" y="4730007"/>
              <a:ext cx="7969250" cy="85923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过程数据管理</a:t>
              </a:r>
            </a:p>
          </p:txBody>
        </p:sp>
        <p:sp>
          <p:nvSpPr>
            <p:cNvPr id="53" name="矩形 52"/>
            <p:cNvSpPr/>
            <p:nvPr/>
          </p:nvSpPr>
          <p:spPr bwMode="auto">
            <a:xfrm>
              <a:off x="533400" y="3258047"/>
              <a:ext cx="2535238" cy="1399951"/>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设计导航</a:t>
              </a:r>
            </a:p>
          </p:txBody>
        </p:sp>
        <p:sp>
          <p:nvSpPr>
            <p:cNvPr id="8215" name="矩形 53"/>
            <p:cNvSpPr>
              <a:spLocks noChangeArrowheads="1"/>
            </p:cNvSpPr>
            <p:nvPr/>
          </p:nvSpPr>
          <p:spPr bwMode="auto">
            <a:xfrm>
              <a:off x="2938331" y="80962"/>
              <a:ext cx="27494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dirty="0" smtClean="0">
                  <a:latin typeface="黑体" pitchFamily="2" charset="-122"/>
                  <a:ea typeface="黑体" pitchFamily="2" charset="-122"/>
                  <a:cs typeface="Times New Roman" pitchFamily="18" charset="0"/>
                </a:rPr>
                <a:t>综合设计仿真管理平台</a:t>
              </a:r>
              <a:endParaRPr lang="zh-CN" altLang="en-US" sz="2000" dirty="0">
                <a:latin typeface="黑体" pitchFamily="2" charset="-122"/>
                <a:ea typeface="黑体" pitchFamily="2" charset="-122"/>
                <a:cs typeface="Times New Roman" pitchFamily="18" charset="0"/>
              </a:endParaRPr>
            </a:p>
          </p:txBody>
        </p:sp>
        <p:sp>
          <p:nvSpPr>
            <p:cNvPr id="59" name="矩形 58"/>
            <p:cNvSpPr/>
            <p:nvPr/>
          </p:nvSpPr>
          <p:spPr bwMode="auto">
            <a:xfrm>
              <a:off x="739775"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元数据管理</a:t>
              </a:r>
              <a:endParaRPr lang="zh-CN" altLang="en-US" sz="1200" dirty="0">
                <a:solidFill>
                  <a:schemeClr val="tx1"/>
                </a:solidFill>
              </a:endParaRPr>
            </a:p>
          </p:txBody>
        </p:sp>
        <p:sp>
          <p:nvSpPr>
            <p:cNvPr id="60" name="矩形 59"/>
            <p:cNvSpPr/>
            <p:nvPr/>
          </p:nvSpPr>
          <p:spPr bwMode="auto">
            <a:xfrm>
              <a:off x="2028825"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数据可视化</a:t>
              </a:r>
            </a:p>
          </p:txBody>
        </p:sp>
        <p:sp>
          <p:nvSpPr>
            <p:cNvPr id="61" name="矩形 60"/>
            <p:cNvSpPr/>
            <p:nvPr/>
          </p:nvSpPr>
          <p:spPr bwMode="auto">
            <a:xfrm>
              <a:off x="3319463"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数据对比</a:t>
              </a:r>
            </a:p>
          </p:txBody>
        </p:sp>
        <p:sp>
          <p:nvSpPr>
            <p:cNvPr id="62" name="矩形 61"/>
            <p:cNvSpPr/>
            <p:nvPr/>
          </p:nvSpPr>
          <p:spPr bwMode="auto">
            <a:xfrm>
              <a:off x="4608513"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数据谱系</a:t>
              </a:r>
            </a:p>
          </p:txBody>
        </p:sp>
        <p:sp>
          <p:nvSpPr>
            <p:cNvPr id="63" name="矩形 62"/>
            <p:cNvSpPr/>
            <p:nvPr/>
          </p:nvSpPr>
          <p:spPr bwMode="auto">
            <a:xfrm>
              <a:off x="5899150"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多视图管理</a:t>
              </a:r>
            </a:p>
          </p:txBody>
        </p:sp>
        <p:sp>
          <p:nvSpPr>
            <p:cNvPr id="64" name="矩形 63"/>
            <p:cNvSpPr/>
            <p:nvPr/>
          </p:nvSpPr>
          <p:spPr bwMode="auto">
            <a:xfrm>
              <a:off x="7188200"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200" dirty="0">
                  <a:latin typeface="黑体" pitchFamily="49" charset="-122"/>
                </a:rPr>
                <a:t>数据</a:t>
              </a:r>
              <a:r>
                <a:rPr lang="zh-CN" altLang="en-US" sz="1200" dirty="0" smtClean="0">
                  <a:latin typeface="黑体" pitchFamily="49" charset="-122"/>
                </a:rPr>
                <a:t>备份恢复</a:t>
              </a:r>
              <a:endParaRPr lang="zh-CN" altLang="en-US" sz="1200" dirty="0">
                <a:latin typeface="黑体" pitchFamily="49" charset="-122"/>
              </a:endParaRPr>
            </a:p>
          </p:txBody>
        </p:sp>
        <p:sp>
          <p:nvSpPr>
            <p:cNvPr id="65" name="矩形 64"/>
            <p:cNvSpPr/>
            <p:nvPr/>
          </p:nvSpPr>
          <p:spPr bwMode="auto">
            <a:xfrm>
              <a:off x="1682750"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专业二</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66" name="矩形 65"/>
            <p:cNvSpPr/>
            <p:nvPr/>
          </p:nvSpPr>
          <p:spPr bwMode="auto">
            <a:xfrm>
              <a:off x="2832100"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专业三</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68" name="矩形 67"/>
            <p:cNvSpPr/>
            <p:nvPr/>
          </p:nvSpPr>
          <p:spPr bwMode="auto">
            <a:xfrm>
              <a:off x="621561" y="3609876"/>
              <a:ext cx="1179457"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200" dirty="0" smtClean="0">
                  <a:latin typeface="黑体" pitchFamily="49" charset="-122"/>
                </a:rPr>
                <a:t>设计过程定义</a:t>
              </a:r>
              <a:endParaRPr lang="zh-CN" altLang="en-US" sz="1200" dirty="0">
                <a:latin typeface="黑体" pitchFamily="49" charset="-122"/>
              </a:endParaRPr>
            </a:p>
          </p:txBody>
        </p:sp>
        <p:sp>
          <p:nvSpPr>
            <p:cNvPr id="69" name="矩形 68"/>
            <p:cNvSpPr/>
            <p:nvPr/>
          </p:nvSpPr>
          <p:spPr bwMode="auto">
            <a:xfrm>
              <a:off x="1859074" y="3609876"/>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设计工具封装</a:t>
              </a:r>
            </a:p>
          </p:txBody>
        </p:sp>
        <p:sp>
          <p:nvSpPr>
            <p:cNvPr id="70" name="矩形 69"/>
            <p:cNvSpPr/>
            <p:nvPr/>
          </p:nvSpPr>
          <p:spPr bwMode="auto">
            <a:xfrm>
              <a:off x="621562" y="4153942"/>
              <a:ext cx="1179456"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设计过程管理</a:t>
              </a:r>
            </a:p>
          </p:txBody>
        </p:sp>
        <p:sp>
          <p:nvSpPr>
            <p:cNvPr id="71" name="矩形 70"/>
            <p:cNvSpPr/>
            <p:nvPr/>
          </p:nvSpPr>
          <p:spPr bwMode="auto">
            <a:xfrm>
              <a:off x="1859074" y="4153942"/>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设计过程监控</a:t>
              </a:r>
            </a:p>
          </p:txBody>
        </p:sp>
        <p:sp>
          <p:nvSpPr>
            <p:cNvPr id="72" name="矩形 71"/>
            <p:cNvSpPr/>
            <p:nvPr/>
          </p:nvSpPr>
          <p:spPr bwMode="auto">
            <a:xfrm>
              <a:off x="3356064" y="3641874"/>
              <a:ext cx="1179457"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仿真工具集成</a:t>
              </a:r>
            </a:p>
          </p:txBody>
        </p:sp>
        <p:sp>
          <p:nvSpPr>
            <p:cNvPr id="73" name="矩形 72"/>
            <p:cNvSpPr/>
            <p:nvPr/>
          </p:nvSpPr>
          <p:spPr bwMode="auto">
            <a:xfrm>
              <a:off x="4593577" y="3641874"/>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仿真</a:t>
              </a:r>
              <a:r>
                <a:rPr lang="zh-CN" altLang="en-US" sz="1200" dirty="0" smtClean="0">
                  <a:solidFill>
                    <a:schemeClr val="tx1"/>
                  </a:solidFill>
                </a:rPr>
                <a:t>向导模板</a:t>
              </a:r>
              <a:endParaRPr lang="zh-CN" altLang="en-US" sz="1200" dirty="0">
                <a:solidFill>
                  <a:schemeClr val="tx1"/>
                </a:solidFill>
              </a:endParaRPr>
            </a:p>
          </p:txBody>
        </p:sp>
        <p:sp>
          <p:nvSpPr>
            <p:cNvPr id="87" name="矩形 86"/>
            <p:cNvSpPr/>
            <p:nvPr/>
          </p:nvSpPr>
          <p:spPr bwMode="auto">
            <a:xfrm>
              <a:off x="533400" y="1916832"/>
              <a:ext cx="7987506" cy="1257077"/>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协同研发流程管理</a:t>
              </a:r>
            </a:p>
          </p:txBody>
        </p:sp>
        <p:sp>
          <p:nvSpPr>
            <p:cNvPr id="74" name="矩形 73"/>
            <p:cNvSpPr/>
            <p:nvPr/>
          </p:nvSpPr>
          <p:spPr bwMode="auto">
            <a:xfrm>
              <a:off x="3356065" y="4185940"/>
              <a:ext cx="1179456"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仿真过程集成</a:t>
              </a:r>
            </a:p>
          </p:txBody>
        </p:sp>
        <p:sp>
          <p:nvSpPr>
            <p:cNvPr id="75" name="矩形 74"/>
            <p:cNvSpPr/>
            <p:nvPr/>
          </p:nvSpPr>
          <p:spPr bwMode="auto">
            <a:xfrm>
              <a:off x="4593577" y="4185940"/>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资源任务</a:t>
              </a:r>
              <a:r>
                <a:rPr lang="zh-CN" altLang="en-US" sz="1200" dirty="0">
                  <a:solidFill>
                    <a:schemeClr val="tx1"/>
                  </a:solidFill>
                </a:rPr>
                <a:t>调度</a:t>
              </a:r>
            </a:p>
          </p:txBody>
        </p:sp>
        <p:sp>
          <p:nvSpPr>
            <p:cNvPr id="76" name="矩形 75"/>
            <p:cNvSpPr/>
            <p:nvPr/>
          </p:nvSpPr>
          <p:spPr bwMode="auto">
            <a:xfrm>
              <a:off x="6092368" y="3649886"/>
              <a:ext cx="1179457"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优化流程定义</a:t>
              </a:r>
            </a:p>
          </p:txBody>
        </p:sp>
        <p:sp>
          <p:nvSpPr>
            <p:cNvPr id="77" name="矩形 76"/>
            <p:cNvSpPr/>
            <p:nvPr/>
          </p:nvSpPr>
          <p:spPr bwMode="auto">
            <a:xfrm>
              <a:off x="7329881" y="3649886"/>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优化组件封装</a:t>
              </a:r>
            </a:p>
          </p:txBody>
        </p:sp>
        <p:sp>
          <p:nvSpPr>
            <p:cNvPr id="78" name="矩形 77"/>
            <p:cNvSpPr/>
            <p:nvPr/>
          </p:nvSpPr>
          <p:spPr bwMode="auto">
            <a:xfrm>
              <a:off x="6092369" y="4193952"/>
              <a:ext cx="1179456"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多方案对比</a:t>
              </a:r>
            </a:p>
          </p:txBody>
        </p:sp>
        <p:sp>
          <p:nvSpPr>
            <p:cNvPr id="79" name="矩形 78"/>
            <p:cNvSpPr/>
            <p:nvPr/>
          </p:nvSpPr>
          <p:spPr bwMode="auto">
            <a:xfrm>
              <a:off x="7329881" y="4193952"/>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多学科优化</a:t>
              </a:r>
            </a:p>
          </p:txBody>
        </p:sp>
        <p:sp>
          <p:nvSpPr>
            <p:cNvPr id="80" name="矩形 79"/>
            <p:cNvSpPr/>
            <p:nvPr/>
          </p:nvSpPr>
          <p:spPr bwMode="auto">
            <a:xfrm>
              <a:off x="539552" y="5666110"/>
              <a:ext cx="7969250" cy="85923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工程资源管理</a:t>
              </a:r>
            </a:p>
          </p:txBody>
        </p:sp>
        <p:sp>
          <p:nvSpPr>
            <p:cNvPr id="81" name="矩形 80"/>
            <p:cNvSpPr/>
            <p:nvPr/>
          </p:nvSpPr>
          <p:spPr bwMode="auto">
            <a:xfrm>
              <a:off x="745927"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流程模板库</a:t>
              </a:r>
              <a:endParaRPr lang="zh-CN" altLang="en-US" sz="1200" dirty="0">
                <a:solidFill>
                  <a:schemeClr val="tx1"/>
                </a:solidFill>
              </a:endParaRPr>
            </a:p>
          </p:txBody>
        </p:sp>
        <p:sp>
          <p:nvSpPr>
            <p:cNvPr id="82" name="矩形 81"/>
            <p:cNvSpPr/>
            <p:nvPr/>
          </p:nvSpPr>
          <p:spPr bwMode="auto">
            <a:xfrm>
              <a:off x="2034977"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设计模型库</a:t>
              </a:r>
              <a:endParaRPr lang="zh-CN" altLang="en-US" sz="1200" dirty="0">
                <a:solidFill>
                  <a:schemeClr val="tx1"/>
                </a:solidFill>
              </a:endParaRPr>
            </a:p>
          </p:txBody>
        </p:sp>
        <p:sp>
          <p:nvSpPr>
            <p:cNvPr id="83" name="矩形 82"/>
            <p:cNvSpPr/>
            <p:nvPr/>
          </p:nvSpPr>
          <p:spPr bwMode="auto">
            <a:xfrm>
              <a:off x="3325615"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仿真模板库</a:t>
              </a:r>
              <a:endParaRPr lang="zh-CN" altLang="en-US" sz="1200" dirty="0">
                <a:solidFill>
                  <a:schemeClr val="tx1"/>
                </a:solidFill>
              </a:endParaRPr>
            </a:p>
          </p:txBody>
        </p:sp>
        <p:sp>
          <p:nvSpPr>
            <p:cNvPr id="84" name="矩形 83"/>
            <p:cNvSpPr/>
            <p:nvPr/>
          </p:nvSpPr>
          <p:spPr bwMode="auto">
            <a:xfrm>
              <a:off x="4614665"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优化模型库</a:t>
              </a:r>
              <a:endParaRPr lang="zh-CN" altLang="en-US" sz="1200" dirty="0">
                <a:solidFill>
                  <a:schemeClr val="tx1"/>
                </a:solidFill>
              </a:endParaRPr>
            </a:p>
          </p:txBody>
        </p:sp>
        <p:sp>
          <p:nvSpPr>
            <p:cNvPr id="85" name="矩形 84"/>
            <p:cNvSpPr/>
            <p:nvPr/>
          </p:nvSpPr>
          <p:spPr bwMode="auto">
            <a:xfrm>
              <a:off x="5905302"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设计知识库</a:t>
              </a:r>
            </a:p>
          </p:txBody>
        </p:sp>
        <p:sp>
          <p:nvSpPr>
            <p:cNvPr id="86" name="矩形 85"/>
            <p:cNvSpPr/>
            <p:nvPr/>
          </p:nvSpPr>
          <p:spPr bwMode="auto">
            <a:xfrm>
              <a:off x="7194352"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仿真知识库</a:t>
              </a:r>
            </a:p>
          </p:txBody>
        </p:sp>
        <p:sp>
          <p:nvSpPr>
            <p:cNvPr id="88" name="矩形 87"/>
            <p:cNvSpPr/>
            <p:nvPr/>
          </p:nvSpPr>
          <p:spPr bwMode="auto">
            <a:xfrm>
              <a:off x="533400" y="2288084"/>
              <a:ext cx="3938588" cy="885825"/>
            </a:xfrm>
            <a:prstGeom prst="rect">
              <a:avLst/>
            </a:prstGeom>
            <a:solidFill>
              <a:schemeClr val="accent3">
                <a:lumMod val="20000"/>
                <a:lumOff val="80000"/>
              </a:schemeClr>
            </a:solidFill>
            <a:ln>
              <a:tailEnd type="triangle"/>
            </a:ln>
          </p:spPr>
          <p:style>
            <a:lnRef idx="1">
              <a:schemeClr val="accent3"/>
            </a:lnRef>
            <a:fillRef idx="2">
              <a:schemeClr val="accent3"/>
            </a:fillRef>
            <a:effectRef idx="1">
              <a:schemeClr val="accent3"/>
            </a:effectRef>
            <a:fontRef idx="minor">
              <a:schemeClr val="dk1"/>
            </a:fontRef>
          </p:style>
          <p:txBody>
            <a:bodyPr/>
            <a:lstStyle/>
            <a:p>
              <a:pPr algn="ctr">
                <a:defRPr/>
              </a:pPr>
              <a:r>
                <a:rPr lang="zh-CN" altLang="en-US" sz="1600" dirty="0" smtClean="0">
                  <a:solidFill>
                    <a:schemeClr val="tx1"/>
                  </a:solidFill>
                  <a:latin typeface="黑体" pitchFamily="49" charset="-122"/>
                </a:rPr>
                <a:t>流程</a:t>
              </a:r>
              <a:r>
                <a:rPr lang="zh-CN" altLang="en-US" sz="1600" dirty="0">
                  <a:solidFill>
                    <a:schemeClr val="tx1"/>
                  </a:solidFill>
                  <a:latin typeface="黑体" pitchFamily="49" charset="-122"/>
                </a:rPr>
                <a:t>管理</a:t>
              </a:r>
            </a:p>
          </p:txBody>
        </p:sp>
        <p:sp>
          <p:nvSpPr>
            <p:cNvPr id="89" name="矩形 88"/>
            <p:cNvSpPr/>
            <p:nvPr/>
          </p:nvSpPr>
          <p:spPr bwMode="auto">
            <a:xfrm>
              <a:off x="2578879"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流程监控</a:t>
              </a:r>
            </a:p>
          </p:txBody>
        </p:sp>
        <p:sp>
          <p:nvSpPr>
            <p:cNvPr id="90" name="矩形 89"/>
            <p:cNvSpPr/>
            <p:nvPr/>
          </p:nvSpPr>
          <p:spPr bwMode="auto">
            <a:xfrm>
              <a:off x="583977"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200" dirty="0" smtClean="0">
                  <a:latin typeface="黑体" pitchFamily="49" charset="-122"/>
                </a:rPr>
                <a:t>流程</a:t>
              </a:r>
              <a:r>
                <a:rPr lang="zh-CN" altLang="en-US" sz="1200" dirty="0">
                  <a:latin typeface="黑体" pitchFamily="49" charset="-122"/>
                </a:rPr>
                <a:t>定义</a:t>
              </a:r>
            </a:p>
          </p:txBody>
        </p:sp>
        <p:sp>
          <p:nvSpPr>
            <p:cNvPr id="91" name="矩形 90"/>
            <p:cNvSpPr/>
            <p:nvPr/>
          </p:nvSpPr>
          <p:spPr bwMode="auto">
            <a:xfrm>
              <a:off x="1581428"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流程执行</a:t>
              </a:r>
            </a:p>
          </p:txBody>
        </p:sp>
        <p:sp>
          <p:nvSpPr>
            <p:cNvPr id="92" name="矩形 91"/>
            <p:cNvSpPr/>
            <p:nvPr/>
          </p:nvSpPr>
          <p:spPr bwMode="auto">
            <a:xfrm>
              <a:off x="3576330"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latin typeface="黑体" pitchFamily="49" charset="-122"/>
                </a:rPr>
                <a:t>应用集成</a:t>
              </a:r>
              <a:endParaRPr lang="zh-CN" altLang="en-US" sz="1200" dirty="0">
                <a:latin typeface="黑体" pitchFamily="49" charset="-122"/>
              </a:endParaRPr>
            </a:p>
          </p:txBody>
        </p:sp>
        <p:sp>
          <p:nvSpPr>
            <p:cNvPr id="93" name="矩形 92"/>
            <p:cNvSpPr/>
            <p:nvPr/>
          </p:nvSpPr>
          <p:spPr bwMode="auto">
            <a:xfrm>
              <a:off x="4536281" y="2281734"/>
              <a:ext cx="3984625" cy="885825"/>
            </a:xfrm>
            <a:prstGeom prst="rect">
              <a:avLst/>
            </a:prstGeom>
            <a:solidFill>
              <a:schemeClr val="accent3">
                <a:lumMod val="20000"/>
                <a:lumOff val="80000"/>
              </a:schemeClr>
            </a:solidFill>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协同任务管理</a:t>
              </a:r>
            </a:p>
          </p:txBody>
        </p:sp>
        <p:sp>
          <p:nvSpPr>
            <p:cNvPr id="94" name="矩形 93"/>
            <p:cNvSpPr/>
            <p:nvPr/>
          </p:nvSpPr>
          <p:spPr bwMode="auto">
            <a:xfrm>
              <a:off x="4573781"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任务管理</a:t>
              </a:r>
            </a:p>
          </p:txBody>
        </p:sp>
        <p:sp>
          <p:nvSpPr>
            <p:cNvPr id="95" name="矩形 94"/>
            <p:cNvSpPr/>
            <p:nvPr/>
          </p:nvSpPr>
          <p:spPr bwMode="auto">
            <a:xfrm>
              <a:off x="5571232"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任务执行</a:t>
              </a:r>
            </a:p>
          </p:txBody>
        </p:sp>
        <p:sp>
          <p:nvSpPr>
            <p:cNvPr id="96" name="矩形 95"/>
            <p:cNvSpPr/>
            <p:nvPr/>
          </p:nvSpPr>
          <p:spPr bwMode="auto">
            <a:xfrm>
              <a:off x="7566137"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任务统计</a:t>
              </a:r>
            </a:p>
          </p:txBody>
        </p:sp>
        <p:sp>
          <p:nvSpPr>
            <p:cNvPr id="97" name="矩形 96"/>
            <p:cNvSpPr/>
            <p:nvPr/>
          </p:nvSpPr>
          <p:spPr bwMode="auto">
            <a:xfrm>
              <a:off x="6568683"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任务监控</a:t>
              </a:r>
            </a:p>
          </p:txBody>
        </p:sp>
      </p:grpSp>
      <p:sp>
        <p:nvSpPr>
          <p:cNvPr id="54" name="标题 8"/>
          <p:cNvSpPr>
            <a:spLocks noGrp="1"/>
          </p:cNvSpPr>
          <p:nvPr>
            <p:ph type="title"/>
          </p:nvPr>
        </p:nvSpPr>
        <p:spPr>
          <a:xfrm>
            <a:off x="142844" y="44624"/>
            <a:ext cx="6229356" cy="669732"/>
          </a:xfrm>
        </p:spPr>
        <p:txBody>
          <a:bodyPr/>
          <a:lstStyle/>
          <a:p>
            <a:r>
              <a:rPr lang="zh-CN" altLang="en-US" dirty="0" smtClean="0"/>
              <a:t>平台架构</a:t>
            </a:r>
            <a:endParaRPr lang="zh-CN" altLang="en-US" dirty="0"/>
          </a:p>
        </p:txBody>
      </p:sp>
      <p:sp>
        <p:nvSpPr>
          <p:cNvPr id="55" name="矩形 54"/>
          <p:cNvSpPr/>
          <p:nvPr/>
        </p:nvSpPr>
        <p:spPr bwMode="auto">
          <a:xfrm>
            <a:off x="329593" y="2357431"/>
            <a:ext cx="8584082" cy="1234332"/>
          </a:xfrm>
          <a:prstGeom prst="rect">
            <a:avLst/>
          </a:prstGeom>
          <a:solidFill>
            <a:schemeClr val="accent1">
              <a:alpha val="58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1734766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文本占位符 28"/>
          <p:cNvSpPr txBox="1">
            <a:spLocks/>
          </p:cNvSpPr>
          <p:nvPr/>
        </p:nvSpPr>
        <p:spPr bwMode="auto">
          <a:xfrm>
            <a:off x="251520" y="1092224"/>
            <a:ext cx="8642350" cy="51450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50000"/>
              </a:lnSpc>
              <a:spcBef>
                <a:spcPct val="20000"/>
              </a:spcBef>
              <a:spcAft>
                <a:spcPct val="0"/>
              </a:spcAft>
              <a:buClrTx/>
              <a:buSzTx/>
              <a:buFont typeface="Wingdings" pitchFamily="2" charset="2"/>
              <a:buChar char="n"/>
              <a:tabLst/>
              <a:defRPr/>
            </a:pP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工作流管理技术</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50000"/>
              </a:lnSpc>
              <a:spcBef>
                <a:spcPct val="20000"/>
              </a:spcBef>
              <a:spcAft>
                <a:spcPct val="0"/>
              </a:spcAft>
              <a:buClrTx/>
              <a:buSzTx/>
              <a:tabLst/>
              <a:defRPr/>
            </a:pPr>
            <a:endParaRPr kumimoji="0" lang="en-US" altLang="zh-CN" sz="1900" b="0" i="0" u="none" strike="noStrike" kern="0" cap="none" spc="0" normalizeH="0" baseline="0" noProof="0" dirty="0" smtClean="0">
              <a:ln>
                <a:noFill/>
              </a:ln>
              <a:solidFill>
                <a:schemeClr val="tx1"/>
              </a:solidFill>
              <a:effectLst/>
              <a:uLnTx/>
              <a:uFillTx/>
              <a:latin typeface="+mn-lt"/>
              <a:ea typeface="+mn-ea"/>
            </a:endParaRPr>
          </a:p>
        </p:txBody>
      </p:sp>
      <p:grpSp>
        <p:nvGrpSpPr>
          <p:cNvPr id="2" name="组合 96"/>
          <p:cNvGrpSpPr/>
          <p:nvPr/>
        </p:nvGrpSpPr>
        <p:grpSpPr>
          <a:xfrm>
            <a:off x="3347864" y="1161320"/>
            <a:ext cx="5544616" cy="5148000"/>
            <a:chOff x="3563888" y="1412776"/>
            <a:chExt cx="5544616" cy="5148000"/>
          </a:xfrm>
        </p:grpSpPr>
        <p:sp>
          <p:nvSpPr>
            <p:cNvPr id="96" name="矩形 95"/>
            <p:cNvSpPr/>
            <p:nvPr/>
          </p:nvSpPr>
          <p:spPr bwMode="auto">
            <a:xfrm>
              <a:off x="3672504" y="1412776"/>
              <a:ext cx="5436000" cy="5148000"/>
            </a:xfrm>
            <a:prstGeom prst="rect">
              <a:avLst/>
            </a:prstGeom>
            <a:solidFill>
              <a:schemeClr val="accent5">
                <a:lumMod val="40000"/>
                <a:lumOff val="60000"/>
                <a:alpha val="56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5" name="组合 91"/>
            <p:cNvGrpSpPr/>
            <p:nvPr/>
          </p:nvGrpSpPr>
          <p:grpSpPr>
            <a:xfrm>
              <a:off x="3563888" y="1484784"/>
              <a:ext cx="5472608" cy="5040560"/>
              <a:chOff x="4550381" y="1340768"/>
              <a:chExt cx="4342099" cy="4602728"/>
            </a:xfrm>
          </p:grpSpPr>
          <p:sp>
            <p:nvSpPr>
              <p:cNvPr id="3" name="矩形 5"/>
              <p:cNvSpPr>
                <a:spLocks noChangeArrowheads="1"/>
              </p:cNvSpPr>
              <p:nvPr/>
            </p:nvSpPr>
            <p:spPr bwMode="auto">
              <a:xfrm>
                <a:off x="4683370" y="2816420"/>
                <a:ext cx="4209110" cy="1532879"/>
              </a:xfrm>
              <a:prstGeom prst="rect">
                <a:avLst/>
              </a:prstGeom>
              <a:solidFill>
                <a:srgbClr val="949EAA"/>
              </a:solidFill>
              <a:ln w="19050" algn="ctr">
                <a:solidFill>
                  <a:schemeClr val="bg1"/>
                </a:solidFill>
                <a:round/>
                <a:headEnd/>
                <a:tailEnd/>
              </a:ln>
            </p:spPr>
            <p:txBody>
              <a:bodyPr wrap="none" anchor="ctr"/>
              <a:lstStyle/>
              <a:p>
                <a:endParaRPr lang="zh-CN" altLang="en-US">
                  <a:ea typeface="黑体" pitchFamily="2" charset="-122"/>
                </a:endParaRPr>
              </a:p>
            </p:txBody>
          </p:sp>
          <p:sp>
            <p:nvSpPr>
              <p:cNvPr id="4" name="矩形 6"/>
              <p:cNvSpPr>
                <a:spLocks noChangeArrowheads="1"/>
              </p:cNvSpPr>
              <p:nvPr/>
            </p:nvSpPr>
            <p:spPr bwMode="auto">
              <a:xfrm>
                <a:off x="4683370" y="4365650"/>
                <a:ext cx="4209110" cy="1577844"/>
              </a:xfrm>
              <a:prstGeom prst="rect">
                <a:avLst/>
              </a:prstGeom>
              <a:solidFill>
                <a:srgbClr val="336799"/>
              </a:solidFill>
              <a:ln w="28575" algn="ctr">
                <a:solidFill>
                  <a:schemeClr val="bg1"/>
                </a:solidFill>
                <a:round/>
                <a:headEnd/>
                <a:tailEnd/>
              </a:ln>
            </p:spPr>
            <p:txBody>
              <a:bodyPr wrap="none" anchor="ctr"/>
              <a:lstStyle/>
              <a:p>
                <a:endParaRPr lang="zh-CN" altLang="en-US">
                  <a:ea typeface="黑体" pitchFamily="2" charset="-122"/>
                </a:endParaRPr>
              </a:p>
            </p:txBody>
          </p:sp>
          <p:sp>
            <p:nvSpPr>
              <p:cNvPr id="6" name="矩形 18"/>
              <p:cNvSpPr>
                <a:spLocks noChangeArrowheads="1"/>
              </p:cNvSpPr>
              <p:nvPr/>
            </p:nvSpPr>
            <p:spPr bwMode="auto">
              <a:xfrm>
                <a:off x="4683370" y="1340768"/>
                <a:ext cx="4209110" cy="1471564"/>
              </a:xfrm>
              <a:prstGeom prst="rect">
                <a:avLst/>
              </a:prstGeom>
              <a:solidFill>
                <a:srgbClr val="336799"/>
              </a:solidFill>
              <a:ln w="28575" algn="ctr">
                <a:solidFill>
                  <a:schemeClr val="bg1"/>
                </a:solidFill>
                <a:round/>
                <a:headEnd/>
                <a:tailEnd/>
              </a:ln>
            </p:spPr>
            <p:txBody>
              <a:bodyPr wrap="none" anchor="ctr"/>
              <a:lstStyle/>
              <a:p>
                <a:endParaRPr lang="zh-CN" altLang="en-US">
                  <a:ea typeface="黑体" pitchFamily="2" charset="-122"/>
                </a:endParaRPr>
              </a:p>
            </p:txBody>
          </p:sp>
          <p:sp>
            <p:nvSpPr>
              <p:cNvPr id="7" name="矩形 19"/>
              <p:cNvSpPr>
                <a:spLocks noChangeArrowheads="1"/>
              </p:cNvSpPr>
              <p:nvPr/>
            </p:nvSpPr>
            <p:spPr bwMode="auto">
              <a:xfrm>
                <a:off x="4550381" y="4496924"/>
                <a:ext cx="1138936" cy="338554"/>
              </a:xfrm>
              <a:prstGeom prst="rect">
                <a:avLst/>
              </a:prstGeom>
              <a:noFill/>
              <a:ln w="9525">
                <a:noFill/>
                <a:miter lim="800000"/>
                <a:headEnd/>
                <a:tailEnd/>
              </a:ln>
            </p:spPr>
            <p:txBody>
              <a:bodyPr>
                <a:spAutoFit/>
              </a:bodyPr>
              <a:lstStyle/>
              <a:p>
                <a:pPr algn="ctr"/>
                <a:r>
                  <a:rPr lang="zh-CN" altLang="en-US" sz="1600" dirty="0">
                    <a:solidFill>
                      <a:schemeClr val="bg1"/>
                    </a:solidFill>
                  </a:rPr>
                  <a:t>流程定义</a:t>
                </a:r>
              </a:p>
            </p:txBody>
          </p:sp>
          <p:pic>
            <p:nvPicPr>
              <p:cNvPr id="8" name="Picture 3"/>
              <p:cNvPicPr>
                <a:picLocks noChangeAspect="1" noChangeArrowheads="1"/>
              </p:cNvPicPr>
              <p:nvPr/>
            </p:nvPicPr>
            <p:blipFill>
              <a:blip r:embed="rId3" cstate="print"/>
              <a:srcRect/>
              <a:stretch>
                <a:fillRect/>
              </a:stretch>
            </p:blipFill>
            <p:spPr bwMode="auto">
              <a:xfrm>
                <a:off x="5822306" y="4610911"/>
                <a:ext cx="2873199" cy="1076422"/>
              </a:xfrm>
              <a:prstGeom prst="rect">
                <a:avLst/>
              </a:prstGeom>
              <a:noFill/>
              <a:ln w="9525">
                <a:noFill/>
                <a:miter lim="800000"/>
                <a:headEnd/>
                <a:tailEnd/>
              </a:ln>
            </p:spPr>
          </p:pic>
          <p:sp>
            <p:nvSpPr>
              <p:cNvPr id="9" name="矩形 21"/>
              <p:cNvSpPr>
                <a:spLocks noChangeArrowheads="1"/>
              </p:cNvSpPr>
              <p:nvPr/>
            </p:nvSpPr>
            <p:spPr bwMode="auto">
              <a:xfrm>
                <a:off x="4554103" y="2909058"/>
                <a:ext cx="1138936" cy="338554"/>
              </a:xfrm>
              <a:prstGeom prst="rect">
                <a:avLst/>
              </a:prstGeom>
              <a:noFill/>
              <a:ln w="9525">
                <a:noFill/>
                <a:miter lim="800000"/>
                <a:headEnd/>
                <a:tailEnd/>
              </a:ln>
            </p:spPr>
            <p:txBody>
              <a:bodyPr>
                <a:spAutoFit/>
              </a:bodyPr>
              <a:lstStyle/>
              <a:p>
                <a:pPr algn="ctr"/>
                <a:r>
                  <a:rPr lang="zh-CN" altLang="en-US" sz="1600" dirty="0">
                    <a:solidFill>
                      <a:schemeClr val="bg1"/>
                    </a:solidFill>
                  </a:rPr>
                  <a:t>流程执行</a:t>
                </a:r>
              </a:p>
            </p:txBody>
          </p:sp>
          <p:sp>
            <p:nvSpPr>
              <p:cNvPr id="10" name="矩形 22"/>
              <p:cNvSpPr>
                <a:spLocks noChangeArrowheads="1"/>
              </p:cNvSpPr>
              <p:nvPr/>
            </p:nvSpPr>
            <p:spPr bwMode="auto">
              <a:xfrm>
                <a:off x="4550381" y="1472275"/>
                <a:ext cx="1138936" cy="338554"/>
              </a:xfrm>
              <a:prstGeom prst="rect">
                <a:avLst/>
              </a:prstGeom>
              <a:noFill/>
              <a:ln w="9525">
                <a:noFill/>
                <a:miter lim="800000"/>
                <a:headEnd/>
                <a:tailEnd/>
              </a:ln>
            </p:spPr>
            <p:txBody>
              <a:bodyPr>
                <a:spAutoFit/>
              </a:bodyPr>
              <a:lstStyle/>
              <a:p>
                <a:pPr algn="ctr"/>
                <a:r>
                  <a:rPr lang="zh-CN" altLang="en-US" sz="1600" dirty="0">
                    <a:solidFill>
                      <a:schemeClr val="bg1"/>
                    </a:solidFill>
                  </a:rPr>
                  <a:t>流程监控</a:t>
                </a:r>
              </a:p>
            </p:txBody>
          </p:sp>
          <p:pic>
            <p:nvPicPr>
              <p:cNvPr id="11" name="Picture 7"/>
              <p:cNvPicPr>
                <a:picLocks noChangeAspect="1" noChangeArrowheads="1"/>
              </p:cNvPicPr>
              <p:nvPr/>
            </p:nvPicPr>
            <p:blipFill>
              <a:blip r:embed="rId4" cstate="print"/>
              <a:srcRect/>
              <a:stretch>
                <a:fillRect/>
              </a:stretch>
            </p:blipFill>
            <p:spPr bwMode="auto">
              <a:xfrm>
                <a:off x="7208836" y="3042605"/>
                <a:ext cx="297114" cy="482346"/>
              </a:xfrm>
              <a:prstGeom prst="rect">
                <a:avLst/>
              </a:prstGeom>
              <a:noFill/>
              <a:ln w="9525">
                <a:noFill/>
                <a:miter lim="800000"/>
                <a:headEnd/>
                <a:tailEnd/>
              </a:ln>
            </p:spPr>
          </p:pic>
          <p:cxnSp>
            <p:nvCxnSpPr>
              <p:cNvPr id="12" name="直接箭头连接符 11"/>
              <p:cNvCxnSpPr>
                <a:cxnSpLocks noChangeShapeType="1"/>
              </p:cNvCxnSpPr>
              <p:nvPr/>
            </p:nvCxnSpPr>
            <p:spPr bwMode="auto">
              <a:xfrm flipV="1">
                <a:off x="7505950" y="3184311"/>
                <a:ext cx="346633" cy="99466"/>
              </a:xfrm>
              <a:prstGeom prst="straightConnector1">
                <a:avLst/>
              </a:prstGeom>
              <a:noFill/>
              <a:ln w="9525" algn="ctr">
                <a:solidFill>
                  <a:schemeClr val="tx1"/>
                </a:solidFill>
                <a:round/>
                <a:headEnd/>
                <a:tailEnd type="arrow" w="med" len="med"/>
              </a:ln>
            </p:spPr>
          </p:cxnSp>
          <p:cxnSp>
            <p:nvCxnSpPr>
              <p:cNvPr id="13" name="直接箭头连接符 12"/>
              <p:cNvCxnSpPr>
                <a:cxnSpLocks noChangeShapeType="1"/>
              </p:cNvCxnSpPr>
              <p:nvPr/>
            </p:nvCxnSpPr>
            <p:spPr bwMode="auto">
              <a:xfrm rot="10800000">
                <a:off x="6862204" y="3245626"/>
                <a:ext cx="346632" cy="38152"/>
              </a:xfrm>
              <a:prstGeom prst="straightConnector1">
                <a:avLst/>
              </a:prstGeom>
              <a:noFill/>
              <a:ln w="9525" algn="ctr">
                <a:solidFill>
                  <a:schemeClr val="tx1"/>
                </a:solidFill>
                <a:round/>
                <a:headEnd/>
                <a:tailEnd type="arrow" w="med" len="med"/>
              </a:ln>
            </p:spPr>
          </p:cxnSp>
          <p:cxnSp>
            <p:nvCxnSpPr>
              <p:cNvPr id="14" name="直接箭头连接符 13"/>
              <p:cNvCxnSpPr>
                <a:cxnSpLocks noChangeShapeType="1"/>
              </p:cNvCxnSpPr>
              <p:nvPr/>
            </p:nvCxnSpPr>
            <p:spPr bwMode="auto">
              <a:xfrm rot="5400000">
                <a:off x="7282452" y="3599892"/>
                <a:ext cx="149882" cy="0"/>
              </a:xfrm>
              <a:prstGeom prst="straightConnector1">
                <a:avLst/>
              </a:prstGeom>
              <a:noFill/>
              <a:ln w="9525" algn="ctr">
                <a:solidFill>
                  <a:schemeClr val="tx1"/>
                </a:solidFill>
                <a:round/>
                <a:headEnd/>
                <a:tailEnd type="arrow" w="med" len="med"/>
              </a:ln>
            </p:spPr>
          </p:cxnSp>
          <p:pic>
            <p:nvPicPr>
              <p:cNvPr id="15" name="Picture 17" descr="proe_wildfire_logo"/>
              <p:cNvPicPr preferRelativeResize="0">
                <a:picLocks noChangeAspect="1" noChangeArrowheads="1"/>
              </p:cNvPicPr>
              <p:nvPr/>
            </p:nvPicPr>
            <p:blipFill>
              <a:blip r:embed="rId5" cstate="print"/>
              <a:srcRect/>
              <a:stretch>
                <a:fillRect/>
              </a:stretch>
            </p:blipFill>
            <p:spPr bwMode="auto">
              <a:xfrm>
                <a:off x="6317495" y="3054868"/>
                <a:ext cx="247595" cy="158057"/>
              </a:xfrm>
              <a:prstGeom prst="rect">
                <a:avLst/>
              </a:prstGeom>
              <a:noFill/>
              <a:ln w="9525">
                <a:noFill/>
                <a:miter lim="800000"/>
                <a:headEnd/>
                <a:tailEnd/>
              </a:ln>
            </p:spPr>
          </p:pic>
          <p:pic>
            <p:nvPicPr>
              <p:cNvPr id="16" name="Picture 19" descr="sw_icon"/>
              <p:cNvPicPr preferRelativeResize="0">
                <a:picLocks noChangeAspect="1" noChangeArrowheads="1"/>
              </p:cNvPicPr>
              <p:nvPr/>
            </p:nvPicPr>
            <p:blipFill>
              <a:blip r:embed="rId6" cstate="print"/>
              <a:srcRect/>
              <a:stretch>
                <a:fillRect/>
              </a:stretch>
            </p:blipFill>
            <p:spPr bwMode="auto">
              <a:xfrm>
                <a:off x="6614609" y="3049417"/>
                <a:ext cx="198076" cy="306576"/>
              </a:xfrm>
              <a:prstGeom prst="rect">
                <a:avLst/>
              </a:prstGeom>
              <a:noFill/>
              <a:ln w="9525">
                <a:noFill/>
                <a:miter lim="800000"/>
                <a:headEnd/>
                <a:tailEnd/>
              </a:ln>
            </p:spPr>
          </p:pic>
          <p:pic>
            <p:nvPicPr>
              <p:cNvPr id="17" name="Picture 24"/>
              <p:cNvPicPr>
                <a:picLocks noChangeAspect="1" noChangeArrowheads="1"/>
              </p:cNvPicPr>
              <p:nvPr/>
            </p:nvPicPr>
            <p:blipFill>
              <a:blip r:embed="rId7" cstate="print"/>
              <a:srcRect/>
              <a:stretch>
                <a:fillRect/>
              </a:stretch>
            </p:blipFill>
            <p:spPr bwMode="auto">
              <a:xfrm>
                <a:off x="6267977" y="3236088"/>
                <a:ext cx="296013" cy="230272"/>
              </a:xfrm>
              <a:prstGeom prst="rect">
                <a:avLst/>
              </a:prstGeom>
              <a:noFill/>
              <a:ln w="9525">
                <a:noFill/>
                <a:miter lim="800000"/>
                <a:headEnd/>
                <a:tailEnd/>
              </a:ln>
            </p:spPr>
          </p:pic>
          <p:pic>
            <p:nvPicPr>
              <p:cNvPr id="18" name="Picture 25"/>
              <p:cNvPicPr>
                <a:picLocks noChangeAspect="1" noChangeArrowheads="1"/>
              </p:cNvPicPr>
              <p:nvPr/>
            </p:nvPicPr>
            <p:blipFill>
              <a:blip r:embed="rId8" cstate="print"/>
              <a:srcRect/>
              <a:stretch>
                <a:fillRect/>
              </a:stretch>
            </p:blipFill>
            <p:spPr bwMode="auto">
              <a:xfrm>
                <a:off x="6317495" y="3605342"/>
                <a:ext cx="198076" cy="198934"/>
              </a:xfrm>
              <a:prstGeom prst="rect">
                <a:avLst/>
              </a:prstGeom>
              <a:noFill/>
              <a:ln w="9525">
                <a:noFill/>
                <a:miter lim="800000"/>
                <a:headEnd/>
                <a:tailEnd/>
              </a:ln>
            </p:spPr>
          </p:pic>
          <p:pic>
            <p:nvPicPr>
              <p:cNvPr id="19" name="Picture 32"/>
              <p:cNvPicPr>
                <a:picLocks noChangeAspect="1" noChangeArrowheads="1"/>
              </p:cNvPicPr>
              <p:nvPr/>
            </p:nvPicPr>
            <p:blipFill>
              <a:blip r:embed="rId9" cstate="print"/>
              <a:srcRect/>
              <a:stretch>
                <a:fillRect/>
              </a:stretch>
            </p:blipFill>
            <p:spPr bwMode="auto">
              <a:xfrm>
                <a:off x="6614609" y="3417308"/>
                <a:ext cx="205779" cy="306576"/>
              </a:xfrm>
              <a:prstGeom prst="rect">
                <a:avLst/>
              </a:prstGeom>
              <a:noFill/>
              <a:ln w="9525">
                <a:noFill/>
                <a:miter lim="800000"/>
                <a:headEnd/>
                <a:tailEnd/>
              </a:ln>
            </p:spPr>
          </p:pic>
          <p:pic>
            <p:nvPicPr>
              <p:cNvPr id="20" name="Picture 23"/>
              <p:cNvPicPr>
                <a:picLocks noChangeAspect="1" noChangeArrowheads="1"/>
              </p:cNvPicPr>
              <p:nvPr/>
            </p:nvPicPr>
            <p:blipFill>
              <a:blip r:embed="rId10" cstate="print"/>
              <a:srcRect/>
              <a:stretch>
                <a:fillRect/>
              </a:stretch>
            </p:blipFill>
            <p:spPr bwMode="auto">
              <a:xfrm>
                <a:off x="6317495" y="3420034"/>
                <a:ext cx="226687" cy="230273"/>
              </a:xfrm>
              <a:prstGeom prst="rect">
                <a:avLst/>
              </a:prstGeom>
              <a:noFill/>
              <a:ln w="9525">
                <a:noFill/>
                <a:miter lim="800000"/>
                <a:headEnd/>
                <a:tailEnd/>
              </a:ln>
            </p:spPr>
          </p:pic>
          <p:grpSp>
            <p:nvGrpSpPr>
              <p:cNvPr id="21" name="组合 93"/>
              <p:cNvGrpSpPr/>
              <p:nvPr/>
            </p:nvGrpSpPr>
            <p:grpSpPr>
              <a:xfrm>
                <a:off x="7902109" y="3196270"/>
                <a:ext cx="544712" cy="131751"/>
                <a:chOff x="4945385" y="4485673"/>
                <a:chExt cx="524487" cy="137225"/>
              </a:xfrm>
              <a:solidFill>
                <a:srgbClr val="3333FF"/>
              </a:solidFill>
            </p:grpSpPr>
            <p:grpSp>
              <p:nvGrpSpPr>
                <p:cNvPr id="27" name="组合 103"/>
                <p:cNvGrpSpPr/>
                <p:nvPr/>
              </p:nvGrpSpPr>
              <p:grpSpPr>
                <a:xfrm>
                  <a:off x="4945385" y="4485673"/>
                  <a:ext cx="253362" cy="132054"/>
                  <a:chOff x="4945385" y="4485673"/>
                  <a:chExt cx="253362" cy="132054"/>
                </a:xfrm>
                <a:grpFill/>
              </p:grpSpPr>
              <p:sp>
                <p:nvSpPr>
                  <p:cNvPr id="78" name="椭圆 33"/>
                  <p:cNvSpPr/>
                  <p:nvPr/>
                </p:nvSpPr>
                <p:spPr bwMode="auto">
                  <a:xfrm>
                    <a:off x="5000628" y="4500570"/>
                    <a:ext cx="45719" cy="45719"/>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0" hangingPunct="0">
                      <a:defRPr/>
                    </a:pPr>
                    <a:endParaRPr lang="zh-CN" altLang="en-US" sz="2400">
                      <a:solidFill>
                        <a:schemeClr val="tx1"/>
                      </a:solidFill>
                      <a:latin typeface="Arial" charset="0"/>
                    </a:endParaRPr>
                  </a:p>
                </p:txBody>
              </p:sp>
              <p:sp>
                <p:nvSpPr>
                  <p:cNvPr id="79" name="椭圆 34"/>
                  <p:cNvSpPr/>
                  <p:nvPr/>
                </p:nvSpPr>
                <p:spPr bwMode="auto">
                  <a:xfrm>
                    <a:off x="5072066" y="4572008"/>
                    <a:ext cx="45719" cy="45719"/>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0" hangingPunct="0">
                      <a:defRPr/>
                    </a:pPr>
                    <a:endParaRPr lang="zh-CN" altLang="en-US" sz="2400">
                      <a:solidFill>
                        <a:schemeClr val="tx1"/>
                      </a:solidFill>
                      <a:latin typeface="Arial" charset="0"/>
                    </a:endParaRPr>
                  </a:p>
                </p:txBody>
              </p:sp>
              <p:sp>
                <p:nvSpPr>
                  <p:cNvPr id="80" name="椭圆 35"/>
                  <p:cNvSpPr/>
                  <p:nvPr/>
                </p:nvSpPr>
                <p:spPr bwMode="auto">
                  <a:xfrm>
                    <a:off x="5153028" y="4500570"/>
                    <a:ext cx="45719" cy="45719"/>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0" hangingPunct="0">
                      <a:defRPr/>
                    </a:pPr>
                    <a:endParaRPr lang="zh-CN" altLang="en-US" sz="2400">
                      <a:solidFill>
                        <a:schemeClr val="tx1"/>
                      </a:solidFill>
                      <a:latin typeface="Arial" charset="0"/>
                    </a:endParaRPr>
                  </a:p>
                </p:txBody>
              </p:sp>
              <p:sp>
                <p:nvSpPr>
                  <p:cNvPr id="81" name="椭圆 36"/>
                  <p:cNvSpPr/>
                  <p:nvPr/>
                </p:nvSpPr>
                <p:spPr bwMode="auto">
                  <a:xfrm>
                    <a:off x="4945385" y="4485673"/>
                    <a:ext cx="45719" cy="45719"/>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0" hangingPunct="0">
                      <a:defRPr/>
                    </a:pPr>
                    <a:endParaRPr lang="zh-CN" altLang="en-US" sz="2400">
                      <a:solidFill>
                        <a:schemeClr val="tx1"/>
                      </a:solidFill>
                      <a:latin typeface="Arial" charset="0"/>
                    </a:endParaRPr>
                  </a:p>
                </p:txBody>
              </p:sp>
              <p:sp>
                <p:nvSpPr>
                  <p:cNvPr id="82" name="椭圆 37"/>
                  <p:cNvSpPr/>
                  <p:nvPr/>
                </p:nvSpPr>
                <p:spPr bwMode="auto">
                  <a:xfrm>
                    <a:off x="5016823" y="4557111"/>
                    <a:ext cx="45719" cy="45719"/>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0" hangingPunct="0">
                      <a:defRPr/>
                    </a:pPr>
                    <a:endParaRPr lang="zh-CN" altLang="en-US" sz="2400">
                      <a:solidFill>
                        <a:schemeClr val="tx1"/>
                      </a:solidFill>
                      <a:latin typeface="Arial" charset="0"/>
                    </a:endParaRPr>
                  </a:p>
                </p:txBody>
              </p:sp>
              <p:sp>
                <p:nvSpPr>
                  <p:cNvPr id="83" name="椭圆 38"/>
                  <p:cNvSpPr/>
                  <p:nvPr/>
                </p:nvSpPr>
                <p:spPr bwMode="auto">
                  <a:xfrm>
                    <a:off x="5097785" y="4485673"/>
                    <a:ext cx="45719" cy="45719"/>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0" hangingPunct="0">
                      <a:defRPr/>
                    </a:pPr>
                    <a:endParaRPr lang="zh-CN" altLang="en-US" sz="2400">
                      <a:solidFill>
                        <a:schemeClr val="tx1"/>
                      </a:solidFill>
                      <a:latin typeface="Arial" charset="0"/>
                    </a:endParaRPr>
                  </a:p>
                </p:txBody>
              </p:sp>
            </p:grpSp>
            <p:grpSp>
              <p:nvGrpSpPr>
                <p:cNvPr id="31" name="组合 104"/>
                <p:cNvGrpSpPr/>
                <p:nvPr/>
              </p:nvGrpSpPr>
              <p:grpSpPr>
                <a:xfrm>
                  <a:off x="5216510" y="4490844"/>
                  <a:ext cx="253362" cy="132054"/>
                  <a:chOff x="4945385" y="4485673"/>
                  <a:chExt cx="253362" cy="132054"/>
                </a:xfrm>
                <a:grpFill/>
              </p:grpSpPr>
              <p:sp>
                <p:nvSpPr>
                  <p:cNvPr id="72" name="椭圆 71"/>
                  <p:cNvSpPr/>
                  <p:nvPr/>
                </p:nvSpPr>
                <p:spPr bwMode="auto">
                  <a:xfrm>
                    <a:off x="5000628" y="4500570"/>
                    <a:ext cx="45719" cy="45719"/>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0" hangingPunct="0">
                      <a:defRPr/>
                    </a:pPr>
                    <a:endParaRPr lang="zh-CN" altLang="en-US" sz="2400">
                      <a:solidFill>
                        <a:schemeClr val="tx1"/>
                      </a:solidFill>
                      <a:latin typeface="Arial" charset="0"/>
                    </a:endParaRPr>
                  </a:p>
                </p:txBody>
              </p:sp>
              <p:sp>
                <p:nvSpPr>
                  <p:cNvPr id="73" name="椭圆 72"/>
                  <p:cNvSpPr/>
                  <p:nvPr/>
                </p:nvSpPr>
                <p:spPr bwMode="auto">
                  <a:xfrm>
                    <a:off x="5072066" y="4572008"/>
                    <a:ext cx="45719" cy="45719"/>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0" hangingPunct="0">
                      <a:defRPr/>
                    </a:pPr>
                    <a:endParaRPr lang="zh-CN" altLang="en-US" sz="2400">
                      <a:solidFill>
                        <a:schemeClr val="tx1"/>
                      </a:solidFill>
                      <a:latin typeface="Arial" charset="0"/>
                    </a:endParaRPr>
                  </a:p>
                </p:txBody>
              </p:sp>
              <p:sp>
                <p:nvSpPr>
                  <p:cNvPr id="74" name="椭圆 73"/>
                  <p:cNvSpPr/>
                  <p:nvPr/>
                </p:nvSpPr>
                <p:spPr bwMode="auto">
                  <a:xfrm>
                    <a:off x="5153028" y="4500570"/>
                    <a:ext cx="45719" cy="45719"/>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0" hangingPunct="0">
                      <a:defRPr/>
                    </a:pPr>
                    <a:endParaRPr lang="zh-CN" altLang="en-US" sz="2400">
                      <a:solidFill>
                        <a:schemeClr val="tx1"/>
                      </a:solidFill>
                      <a:latin typeface="Arial" charset="0"/>
                    </a:endParaRPr>
                  </a:p>
                </p:txBody>
              </p:sp>
              <p:sp>
                <p:nvSpPr>
                  <p:cNvPr id="75" name="椭圆 30"/>
                  <p:cNvSpPr/>
                  <p:nvPr/>
                </p:nvSpPr>
                <p:spPr bwMode="auto">
                  <a:xfrm>
                    <a:off x="4945385" y="4485673"/>
                    <a:ext cx="45719" cy="45719"/>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0" hangingPunct="0">
                      <a:defRPr/>
                    </a:pPr>
                    <a:endParaRPr lang="zh-CN" altLang="en-US" sz="2400">
                      <a:solidFill>
                        <a:schemeClr val="tx1"/>
                      </a:solidFill>
                      <a:latin typeface="Arial" charset="0"/>
                    </a:endParaRPr>
                  </a:p>
                </p:txBody>
              </p:sp>
              <p:sp>
                <p:nvSpPr>
                  <p:cNvPr id="76" name="椭圆 31"/>
                  <p:cNvSpPr/>
                  <p:nvPr/>
                </p:nvSpPr>
                <p:spPr bwMode="auto">
                  <a:xfrm>
                    <a:off x="5016823" y="4557111"/>
                    <a:ext cx="45719" cy="45719"/>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0" hangingPunct="0">
                      <a:defRPr/>
                    </a:pPr>
                    <a:endParaRPr lang="zh-CN" altLang="en-US" sz="2400">
                      <a:solidFill>
                        <a:schemeClr val="tx1"/>
                      </a:solidFill>
                      <a:latin typeface="Arial" charset="0"/>
                    </a:endParaRPr>
                  </a:p>
                </p:txBody>
              </p:sp>
              <p:sp>
                <p:nvSpPr>
                  <p:cNvPr id="77" name="椭圆 32"/>
                  <p:cNvSpPr/>
                  <p:nvPr/>
                </p:nvSpPr>
                <p:spPr bwMode="auto">
                  <a:xfrm>
                    <a:off x="5097785" y="4485673"/>
                    <a:ext cx="45719" cy="45719"/>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0" hangingPunct="0">
                      <a:defRPr/>
                    </a:pPr>
                    <a:endParaRPr lang="zh-CN" altLang="en-US" sz="2400">
                      <a:solidFill>
                        <a:schemeClr val="tx1"/>
                      </a:solidFill>
                      <a:latin typeface="Arial" charset="0"/>
                    </a:endParaRPr>
                  </a:p>
                </p:txBody>
              </p:sp>
            </p:grpSp>
          </p:grpSp>
          <p:pic>
            <p:nvPicPr>
              <p:cNvPr id="22" name="Picture 4"/>
              <p:cNvPicPr>
                <a:picLocks noChangeAspect="1" noChangeArrowheads="1"/>
              </p:cNvPicPr>
              <p:nvPr/>
            </p:nvPicPr>
            <p:blipFill>
              <a:blip r:embed="rId11" cstate="print"/>
              <a:srcRect/>
              <a:stretch>
                <a:fillRect/>
              </a:stretch>
            </p:blipFill>
            <p:spPr bwMode="auto">
              <a:xfrm>
                <a:off x="7159318" y="3658482"/>
                <a:ext cx="574420" cy="399230"/>
              </a:xfrm>
              <a:prstGeom prst="rect">
                <a:avLst/>
              </a:prstGeom>
              <a:noFill/>
              <a:ln w="9525">
                <a:noFill/>
                <a:miter lim="800000"/>
                <a:headEnd/>
                <a:tailEnd/>
              </a:ln>
            </p:spPr>
          </p:pic>
          <p:pic>
            <p:nvPicPr>
              <p:cNvPr id="23" name="Picture 6"/>
              <p:cNvPicPr>
                <a:picLocks noChangeAspect="1" noChangeArrowheads="1"/>
              </p:cNvPicPr>
              <p:nvPr/>
            </p:nvPicPr>
            <p:blipFill>
              <a:blip r:embed="rId12" cstate="print"/>
              <a:srcRect/>
              <a:stretch>
                <a:fillRect/>
              </a:stretch>
            </p:blipFill>
            <p:spPr bwMode="auto">
              <a:xfrm>
                <a:off x="6763166" y="1481112"/>
                <a:ext cx="1165345" cy="1073697"/>
              </a:xfrm>
              <a:prstGeom prst="rect">
                <a:avLst/>
              </a:prstGeom>
              <a:noFill/>
              <a:ln w="9525">
                <a:noFill/>
                <a:miter lim="800000"/>
                <a:headEnd/>
                <a:tailEnd/>
              </a:ln>
            </p:spPr>
          </p:pic>
          <p:pic>
            <p:nvPicPr>
              <p:cNvPr id="24" name="Picture 7"/>
              <p:cNvPicPr>
                <a:picLocks noChangeAspect="1" noChangeArrowheads="1"/>
              </p:cNvPicPr>
              <p:nvPr/>
            </p:nvPicPr>
            <p:blipFill>
              <a:blip r:embed="rId13" cstate="print"/>
              <a:srcRect/>
              <a:stretch>
                <a:fillRect/>
              </a:stretch>
            </p:blipFill>
            <p:spPr bwMode="auto">
              <a:xfrm>
                <a:off x="6168939" y="1467486"/>
                <a:ext cx="1955448" cy="1182702"/>
              </a:xfrm>
              <a:prstGeom prst="rect">
                <a:avLst/>
              </a:prstGeom>
              <a:noFill/>
              <a:ln w="9525">
                <a:noFill/>
                <a:miter lim="800000"/>
                <a:headEnd/>
                <a:tailEnd/>
              </a:ln>
            </p:spPr>
          </p:pic>
          <p:pic>
            <p:nvPicPr>
              <p:cNvPr id="25" name="Picture 5"/>
              <p:cNvPicPr>
                <a:picLocks noChangeAspect="1" noChangeArrowheads="1"/>
              </p:cNvPicPr>
              <p:nvPr/>
            </p:nvPicPr>
            <p:blipFill>
              <a:blip r:embed="rId14" cstate="print"/>
              <a:srcRect/>
              <a:stretch>
                <a:fillRect/>
              </a:stretch>
            </p:blipFill>
            <p:spPr bwMode="auto">
              <a:xfrm>
                <a:off x="5822306" y="1467486"/>
                <a:ext cx="2921618" cy="1175889"/>
              </a:xfrm>
              <a:prstGeom prst="rect">
                <a:avLst/>
              </a:prstGeom>
              <a:noFill/>
              <a:ln w="9525">
                <a:noFill/>
                <a:miter lim="800000"/>
                <a:headEnd/>
                <a:tailEnd/>
              </a:ln>
            </p:spPr>
          </p:pic>
          <p:pic>
            <p:nvPicPr>
              <p:cNvPr id="26" name="Picture 8" descr="C:\Documents and Settings\dell\My Documents\视图\未标题-2.png"/>
              <p:cNvPicPr>
                <a:picLocks noChangeAspect="1" noChangeArrowheads="1"/>
              </p:cNvPicPr>
              <p:nvPr/>
            </p:nvPicPr>
            <p:blipFill>
              <a:blip r:embed="rId15" cstate="print"/>
              <a:srcRect/>
              <a:stretch>
                <a:fillRect/>
              </a:stretch>
            </p:blipFill>
            <p:spPr bwMode="auto">
              <a:xfrm>
                <a:off x="6713647" y="2877735"/>
                <a:ext cx="1039898" cy="1351659"/>
              </a:xfrm>
              <a:prstGeom prst="rect">
                <a:avLst/>
              </a:prstGeom>
              <a:noFill/>
              <a:ln w="9525">
                <a:noFill/>
                <a:miter lim="800000"/>
                <a:headEnd/>
                <a:tailEnd/>
              </a:ln>
            </p:spPr>
          </p:pic>
          <p:grpSp>
            <p:nvGrpSpPr>
              <p:cNvPr id="32" name="组合 99"/>
              <p:cNvGrpSpPr>
                <a:grpSpLocks/>
              </p:cNvGrpSpPr>
              <p:nvPr/>
            </p:nvGrpSpPr>
            <p:grpSpPr bwMode="auto">
              <a:xfrm>
                <a:off x="6664131" y="4533246"/>
                <a:ext cx="1294095" cy="1410250"/>
                <a:chOff x="3143240" y="3286124"/>
                <a:chExt cx="3178195" cy="2392377"/>
              </a:xfrm>
            </p:grpSpPr>
            <p:pic>
              <p:nvPicPr>
                <p:cNvPr id="53" name="Picture 9" descr="C:\Documents and Settings\dell\My Documents\视图\4.png"/>
                <p:cNvPicPr>
                  <a:picLocks noChangeAspect="1" noChangeArrowheads="1"/>
                </p:cNvPicPr>
                <p:nvPr/>
              </p:nvPicPr>
              <p:blipFill>
                <a:blip r:embed="rId16" cstate="print"/>
                <a:srcRect/>
                <a:stretch>
                  <a:fillRect/>
                </a:stretch>
              </p:blipFill>
              <p:spPr bwMode="auto">
                <a:xfrm>
                  <a:off x="4429124" y="4000504"/>
                  <a:ext cx="500066" cy="512067"/>
                </a:xfrm>
                <a:prstGeom prst="rect">
                  <a:avLst/>
                </a:prstGeom>
                <a:noFill/>
                <a:ln w="9525">
                  <a:noFill/>
                  <a:miter lim="800000"/>
                  <a:headEnd/>
                  <a:tailEnd/>
                </a:ln>
              </p:spPr>
            </p:pic>
            <p:grpSp>
              <p:nvGrpSpPr>
                <p:cNvPr id="33" name="组合 12"/>
                <p:cNvGrpSpPr>
                  <a:grpSpLocks/>
                </p:cNvGrpSpPr>
                <p:nvPr/>
              </p:nvGrpSpPr>
              <p:grpSpPr bwMode="auto">
                <a:xfrm>
                  <a:off x="4000496" y="4929198"/>
                  <a:ext cx="749303" cy="749303"/>
                  <a:chOff x="4000496" y="4929198"/>
                  <a:chExt cx="749303" cy="749303"/>
                </a:xfrm>
              </p:grpSpPr>
              <p:pic>
                <p:nvPicPr>
                  <p:cNvPr id="68" name="Picture 2" descr="C:\Documents and Settings\dell\My Documents\视图\1.png"/>
                  <p:cNvPicPr>
                    <a:picLocks noChangeAspect="1" noChangeArrowheads="1"/>
                  </p:cNvPicPr>
                  <p:nvPr/>
                </p:nvPicPr>
                <p:blipFill>
                  <a:blip r:embed="rId17" cstate="print"/>
                  <a:srcRect/>
                  <a:stretch>
                    <a:fillRect/>
                  </a:stretch>
                </p:blipFill>
                <p:spPr bwMode="auto">
                  <a:xfrm>
                    <a:off x="4000496" y="4929198"/>
                    <a:ext cx="406400" cy="623887"/>
                  </a:xfrm>
                  <a:prstGeom prst="rect">
                    <a:avLst/>
                  </a:prstGeom>
                  <a:noFill/>
                  <a:ln w="9525">
                    <a:noFill/>
                    <a:miter lim="800000"/>
                    <a:headEnd/>
                    <a:tailEnd/>
                  </a:ln>
                </p:spPr>
              </p:pic>
              <p:pic>
                <p:nvPicPr>
                  <p:cNvPr id="69" name="Picture 5" descr="C:\Documents and Settings\dell\My Documents\视图\5.png"/>
                  <p:cNvPicPr>
                    <a:picLocks noChangeAspect="1" noChangeArrowheads="1"/>
                  </p:cNvPicPr>
                  <p:nvPr/>
                </p:nvPicPr>
                <p:blipFill>
                  <a:blip r:embed="rId18" cstate="print"/>
                  <a:srcRect/>
                  <a:stretch>
                    <a:fillRect/>
                  </a:stretch>
                </p:blipFill>
                <p:spPr bwMode="auto">
                  <a:xfrm>
                    <a:off x="4357686" y="5286388"/>
                    <a:ext cx="392113" cy="392113"/>
                  </a:xfrm>
                  <a:prstGeom prst="rect">
                    <a:avLst/>
                  </a:prstGeom>
                  <a:noFill/>
                  <a:ln w="9525">
                    <a:noFill/>
                    <a:miter lim="800000"/>
                    <a:headEnd/>
                    <a:tailEnd/>
                  </a:ln>
                </p:spPr>
              </p:pic>
            </p:grpSp>
            <p:grpSp>
              <p:nvGrpSpPr>
                <p:cNvPr id="34" name="组合 13"/>
                <p:cNvGrpSpPr>
                  <a:grpSpLocks/>
                </p:cNvGrpSpPr>
                <p:nvPr/>
              </p:nvGrpSpPr>
              <p:grpSpPr bwMode="auto">
                <a:xfrm>
                  <a:off x="5572132" y="4500570"/>
                  <a:ext cx="749303" cy="677865"/>
                  <a:chOff x="5572132" y="4500570"/>
                  <a:chExt cx="749303" cy="677865"/>
                </a:xfrm>
              </p:grpSpPr>
              <p:pic>
                <p:nvPicPr>
                  <p:cNvPr id="66" name="Picture 1" descr="C:\Documents and Settings\dell\My Documents\视图\3.png"/>
                  <p:cNvPicPr>
                    <a:picLocks noChangeAspect="1" noChangeArrowheads="1"/>
                  </p:cNvPicPr>
                  <p:nvPr/>
                </p:nvPicPr>
                <p:blipFill>
                  <a:blip r:embed="rId19" cstate="print"/>
                  <a:srcRect/>
                  <a:stretch>
                    <a:fillRect/>
                  </a:stretch>
                </p:blipFill>
                <p:spPr bwMode="auto">
                  <a:xfrm>
                    <a:off x="5572132" y="4500570"/>
                    <a:ext cx="406400" cy="652463"/>
                  </a:xfrm>
                  <a:prstGeom prst="rect">
                    <a:avLst/>
                  </a:prstGeom>
                  <a:noFill/>
                  <a:ln w="9525">
                    <a:noFill/>
                    <a:miter lim="800000"/>
                    <a:headEnd/>
                    <a:tailEnd/>
                  </a:ln>
                </p:spPr>
              </p:pic>
              <p:pic>
                <p:nvPicPr>
                  <p:cNvPr id="67" name="Picture 5" descr="C:\Documents and Settings\dell\My Documents\视图\5.png"/>
                  <p:cNvPicPr>
                    <a:picLocks noChangeAspect="1" noChangeArrowheads="1"/>
                  </p:cNvPicPr>
                  <p:nvPr/>
                </p:nvPicPr>
                <p:blipFill>
                  <a:blip r:embed="rId18" cstate="print"/>
                  <a:srcRect/>
                  <a:stretch>
                    <a:fillRect/>
                  </a:stretch>
                </p:blipFill>
                <p:spPr bwMode="auto">
                  <a:xfrm>
                    <a:off x="5929322" y="4786322"/>
                    <a:ext cx="392113" cy="392113"/>
                  </a:xfrm>
                  <a:prstGeom prst="rect">
                    <a:avLst/>
                  </a:prstGeom>
                  <a:noFill/>
                  <a:ln w="9525">
                    <a:noFill/>
                    <a:miter lim="800000"/>
                    <a:headEnd/>
                    <a:tailEnd/>
                  </a:ln>
                </p:spPr>
              </p:pic>
            </p:grpSp>
            <p:grpSp>
              <p:nvGrpSpPr>
                <p:cNvPr id="35" name="组合 14"/>
                <p:cNvGrpSpPr>
                  <a:grpSpLocks/>
                </p:cNvGrpSpPr>
                <p:nvPr/>
              </p:nvGrpSpPr>
              <p:grpSpPr bwMode="auto">
                <a:xfrm>
                  <a:off x="5143504" y="3286124"/>
                  <a:ext cx="749303" cy="677865"/>
                  <a:chOff x="5214942" y="3357562"/>
                  <a:chExt cx="749303" cy="677865"/>
                </a:xfrm>
              </p:grpSpPr>
              <p:pic>
                <p:nvPicPr>
                  <p:cNvPr id="64" name="Picture 4" descr="C:\Documents and Settings\dell\My Documents\视图\未标题-1.png"/>
                  <p:cNvPicPr>
                    <a:picLocks noChangeAspect="1" noChangeArrowheads="1"/>
                  </p:cNvPicPr>
                  <p:nvPr/>
                </p:nvPicPr>
                <p:blipFill>
                  <a:blip r:embed="rId20" cstate="print"/>
                  <a:srcRect/>
                  <a:stretch>
                    <a:fillRect/>
                  </a:stretch>
                </p:blipFill>
                <p:spPr bwMode="auto">
                  <a:xfrm>
                    <a:off x="5214942" y="3357562"/>
                    <a:ext cx="406400" cy="652463"/>
                  </a:xfrm>
                  <a:prstGeom prst="rect">
                    <a:avLst/>
                  </a:prstGeom>
                  <a:noFill/>
                  <a:ln w="9525">
                    <a:noFill/>
                    <a:miter lim="800000"/>
                    <a:headEnd/>
                    <a:tailEnd/>
                  </a:ln>
                </p:spPr>
              </p:pic>
              <p:pic>
                <p:nvPicPr>
                  <p:cNvPr id="65" name="Picture 5" descr="C:\Documents and Settings\dell\My Documents\视图\5.png"/>
                  <p:cNvPicPr>
                    <a:picLocks noChangeAspect="1" noChangeArrowheads="1"/>
                  </p:cNvPicPr>
                  <p:nvPr/>
                </p:nvPicPr>
                <p:blipFill>
                  <a:blip r:embed="rId18" cstate="print"/>
                  <a:srcRect/>
                  <a:stretch>
                    <a:fillRect/>
                  </a:stretch>
                </p:blipFill>
                <p:spPr bwMode="auto">
                  <a:xfrm>
                    <a:off x="5572132" y="3643314"/>
                    <a:ext cx="392113" cy="392113"/>
                  </a:xfrm>
                  <a:prstGeom prst="rect">
                    <a:avLst/>
                  </a:prstGeom>
                  <a:noFill/>
                  <a:ln w="9525">
                    <a:noFill/>
                    <a:miter lim="800000"/>
                    <a:headEnd/>
                    <a:tailEnd/>
                  </a:ln>
                </p:spPr>
              </p:pic>
            </p:grpSp>
            <p:grpSp>
              <p:nvGrpSpPr>
                <p:cNvPr id="36" name="组合 15"/>
                <p:cNvGrpSpPr>
                  <a:grpSpLocks/>
                </p:cNvGrpSpPr>
                <p:nvPr/>
              </p:nvGrpSpPr>
              <p:grpSpPr bwMode="auto">
                <a:xfrm>
                  <a:off x="3143240" y="3714752"/>
                  <a:ext cx="677865" cy="820741"/>
                  <a:chOff x="3214678" y="4000504"/>
                  <a:chExt cx="677865" cy="820741"/>
                </a:xfrm>
              </p:grpSpPr>
              <p:pic>
                <p:nvPicPr>
                  <p:cNvPr id="62" name="Picture 3" descr="C:\Documents and Settings\dell\My Documents\视图\2.png"/>
                  <p:cNvPicPr>
                    <a:picLocks noChangeAspect="1" noChangeArrowheads="1"/>
                  </p:cNvPicPr>
                  <p:nvPr/>
                </p:nvPicPr>
                <p:blipFill>
                  <a:blip r:embed="rId21" cstate="print"/>
                  <a:srcRect/>
                  <a:stretch>
                    <a:fillRect/>
                  </a:stretch>
                </p:blipFill>
                <p:spPr bwMode="auto">
                  <a:xfrm>
                    <a:off x="3214678" y="4000504"/>
                    <a:ext cx="434975" cy="668337"/>
                  </a:xfrm>
                  <a:prstGeom prst="rect">
                    <a:avLst/>
                  </a:prstGeom>
                  <a:noFill/>
                  <a:ln w="9525">
                    <a:noFill/>
                    <a:miter lim="800000"/>
                    <a:headEnd/>
                    <a:tailEnd/>
                  </a:ln>
                </p:spPr>
              </p:pic>
              <p:pic>
                <p:nvPicPr>
                  <p:cNvPr id="63" name="Picture 5" descr="C:\Documents and Settings\dell\My Documents\视图\5.png"/>
                  <p:cNvPicPr>
                    <a:picLocks noChangeAspect="1" noChangeArrowheads="1"/>
                  </p:cNvPicPr>
                  <p:nvPr/>
                </p:nvPicPr>
                <p:blipFill>
                  <a:blip r:embed="rId18" cstate="print"/>
                  <a:srcRect/>
                  <a:stretch>
                    <a:fillRect/>
                  </a:stretch>
                </p:blipFill>
                <p:spPr bwMode="auto">
                  <a:xfrm>
                    <a:off x="3500430" y="4429132"/>
                    <a:ext cx="392113" cy="392113"/>
                  </a:xfrm>
                  <a:prstGeom prst="rect">
                    <a:avLst/>
                  </a:prstGeom>
                  <a:noFill/>
                  <a:ln w="9525">
                    <a:noFill/>
                    <a:miter lim="800000"/>
                    <a:headEnd/>
                    <a:tailEnd/>
                  </a:ln>
                </p:spPr>
              </p:pic>
            </p:grpSp>
            <p:cxnSp>
              <p:nvCxnSpPr>
                <p:cNvPr id="58" name="直接箭头连接符 105"/>
                <p:cNvCxnSpPr>
                  <a:cxnSpLocks noChangeShapeType="1"/>
                </p:cNvCxnSpPr>
                <p:nvPr/>
              </p:nvCxnSpPr>
              <p:spPr bwMode="auto">
                <a:xfrm rot="5400000">
                  <a:off x="4310109" y="4703025"/>
                  <a:ext cx="559503" cy="178595"/>
                </a:xfrm>
                <a:prstGeom prst="straightConnector1">
                  <a:avLst/>
                </a:prstGeom>
                <a:noFill/>
                <a:ln w="9525" algn="ctr">
                  <a:solidFill>
                    <a:schemeClr val="tx1"/>
                  </a:solidFill>
                  <a:round/>
                  <a:headEnd/>
                  <a:tailEnd type="arrow" w="med" len="med"/>
                </a:ln>
              </p:spPr>
            </p:cxnSp>
            <p:cxnSp>
              <p:nvCxnSpPr>
                <p:cNvPr id="59" name="直接箭头连接符 106"/>
                <p:cNvCxnSpPr>
                  <a:cxnSpLocks noChangeShapeType="1"/>
                </p:cNvCxnSpPr>
                <p:nvPr/>
              </p:nvCxnSpPr>
              <p:spPr bwMode="auto">
                <a:xfrm>
                  <a:off x="5000628" y="4429132"/>
                  <a:ext cx="500066" cy="214314"/>
                </a:xfrm>
                <a:prstGeom prst="straightConnector1">
                  <a:avLst/>
                </a:prstGeom>
                <a:noFill/>
                <a:ln w="9525" algn="ctr">
                  <a:solidFill>
                    <a:schemeClr val="tx1"/>
                  </a:solidFill>
                  <a:round/>
                  <a:headEnd/>
                  <a:tailEnd type="arrow" w="med" len="med"/>
                </a:ln>
              </p:spPr>
            </p:cxnSp>
            <p:cxnSp>
              <p:nvCxnSpPr>
                <p:cNvPr id="60" name="直接箭头连接符 107"/>
                <p:cNvCxnSpPr>
                  <a:cxnSpLocks noChangeShapeType="1"/>
                </p:cNvCxnSpPr>
                <p:nvPr/>
              </p:nvCxnSpPr>
              <p:spPr bwMode="auto">
                <a:xfrm flipV="1">
                  <a:off x="4929190" y="3929066"/>
                  <a:ext cx="285752" cy="327472"/>
                </a:xfrm>
                <a:prstGeom prst="straightConnector1">
                  <a:avLst/>
                </a:prstGeom>
                <a:noFill/>
                <a:ln w="9525" algn="ctr">
                  <a:solidFill>
                    <a:schemeClr val="tx1"/>
                  </a:solidFill>
                  <a:round/>
                  <a:headEnd/>
                  <a:tailEnd type="arrow" w="med" len="med"/>
                </a:ln>
              </p:spPr>
            </p:cxnSp>
            <p:cxnSp>
              <p:nvCxnSpPr>
                <p:cNvPr id="61" name="直接箭头连接符 108"/>
                <p:cNvCxnSpPr>
                  <a:cxnSpLocks noChangeShapeType="1"/>
                </p:cNvCxnSpPr>
                <p:nvPr/>
              </p:nvCxnSpPr>
              <p:spPr bwMode="auto">
                <a:xfrm rot="10800000">
                  <a:off x="4000496" y="4143380"/>
                  <a:ext cx="428628" cy="113158"/>
                </a:xfrm>
                <a:prstGeom prst="straightConnector1">
                  <a:avLst/>
                </a:prstGeom>
                <a:noFill/>
                <a:ln w="9525" algn="ctr">
                  <a:solidFill>
                    <a:schemeClr val="tx1"/>
                  </a:solidFill>
                  <a:round/>
                  <a:headEnd/>
                  <a:tailEnd type="arrow" w="med" len="med"/>
                </a:ln>
              </p:spPr>
            </p:cxnSp>
          </p:grpSp>
          <p:sp>
            <p:nvSpPr>
              <p:cNvPr id="28" name="右箭头 27"/>
              <p:cNvSpPr>
                <a:spLocks noChangeArrowheads="1"/>
              </p:cNvSpPr>
              <p:nvPr/>
            </p:nvSpPr>
            <p:spPr bwMode="auto">
              <a:xfrm>
                <a:off x="5327116" y="5101432"/>
                <a:ext cx="495189" cy="287501"/>
              </a:xfrm>
              <a:prstGeom prst="rightArrow">
                <a:avLst>
                  <a:gd name="adj1" fmla="val 50000"/>
                  <a:gd name="adj2" fmla="val 49881"/>
                </a:avLst>
              </a:prstGeom>
              <a:solidFill>
                <a:schemeClr val="accent1"/>
              </a:solidFill>
              <a:ln w="9525" algn="ctr">
                <a:solidFill>
                  <a:schemeClr val="tx1"/>
                </a:solidFill>
                <a:round/>
                <a:headEnd/>
                <a:tailEnd/>
              </a:ln>
            </p:spPr>
            <p:txBody>
              <a:bodyPr wrap="none" anchor="ctr"/>
              <a:lstStyle/>
              <a:p>
                <a:endParaRPr lang="zh-CN" altLang="en-US">
                  <a:ea typeface="黑体" pitchFamily="2" charset="-122"/>
                </a:endParaRPr>
              </a:p>
            </p:txBody>
          </p:sp>
          <p:sp>
            <p:nvSpPr>
              <p:cNvPr id="29" name="右箭头 28"/>
              <p:cNvSpPr>
                <a:spLocks noChangeArrowheads="1"/>
              </p:cNvSpPr>
              <p:nvPr/>
            </p:nvSpPr>
            <p:spPr bwMode="auto">
              <a:xfrm>
                <a:off x="5327116" y="3478624"/>
                <a:ext cx="495189" cy="306576"/>
              </a:xfrm>
              <a:prstGeom prst="rightArrow">
                <a:avLst>
                  <a:gd name="adj1" fmla="val 50000"/>
                  <a:gd name="adj2" fmla="val 50000"/>
                </a:avLst>
              </a:prstGeom>
              <a:solidFill>
                <a:schemeClr val="accent1"/>
              </a:solidFill>
              <a:ln w="9525" algn="ctr">
                <a:solidFill>
                  <a:schemeClr val="tx1"/>
                </a:solidFill>
                <a:round/>
                <a:headEnd/>
                <a:tailEnd/>
              </a:ln>
            </p:spPr>
            <p:txBody>
              <a:bodyPr wrap="none" anchor="ctr"/>
              <a:lstStyle/>
              <a:p>
                <a:endParaRPr lang="zh-CN" altLang="en-US">
                  <a:ea typeface="黑体" pitchFamily="2" charset="-122"/>
                </a:endParaRPr>
              </a:p>
            </p:txBody>
          </p:sp>
          <p:sp>
            <p:nvSpPr>
              <p:cNvPr id="30" name="右箭头 29"/>
              <p:cNvSpPr>
                <a:spLocks noChangeArrowheads="1"/>
              </p:cNvSpPr>
              <p:nvPr/>
            </p:nvSpPr>
            <p:spPr bwMode="auto">
              <a:xfrm>
                <a:off x="5327116" y="2019322"/>
                <a:ext cx="495189" cy="294313"/>
              </a:xfrm>
              <a:prstGeom prst="rightArrow">
                <a:avLst>
                  <a:gd name="adj1" fmla="val 50000"/>
                  <a:gd name="adj2" fmla="val 50000"/>
                </a:avLst>
              </a:prstGeom>
              <a:solidFill>
                <a:schemeClr val="accent1"/>
              </a:solidFill>
              <a:ln w="9525" algn="ctr">
                <a:solidFill>
                  <a:schemeClr val="tx1"/>
                </a:solidFill>
                <a:round/>
                <a:headEnd/>
                <a:tailEnd/>
              </a:ln>
            </p:spPr>
            <p:txBody>
              <a:bodyPr wrap="none" anchor="ctr"/>
              <a:lstStyle/>
              <a:p>
                <a:endParaRPr lang="zh-CN" altLang="en-US">
                  <a:ea typeface="黑体" pitchFamily="2" charset="-122"/>
                </a:endParaRPr>
              </a:p>
            </p:txBody>
          </p:sp>
          <p:grpSp>
            <p:nvGrpSpPr>
              <p:cNvPr id="37" name="组合 77"/>
              <p:cNvGrpSpPr>
                <a:grpSpLocks/>
              </p:cNvGrpSpPr>
              <p:nvPr/>
            </p:nvGrpSpPr>
            <p:grpSpPr bwMode="auto">
              <a:xfrm>
                <a:off x="4842296" y="5101436"/>
                <a:ext cx="435298" cy="502588"/>
                <a:chOff x="1729443" y="5448558"/>
                <a:chExt cx="627979" cy="585391"/>
              </a:xfrm>
            </p:grpSpPr>
            <p:pic>
              <p:nvPicPr>
                <p:cNvPr id="51" name="Picture 3" descr="C:\Documents and Settings\dell\My Documents\视图\2.png"/>
                <p:cNvPicPr>
                  <a:picLocks noChangeAspect="1" noChangeArrowheads="1"/>
                </p:cNvPicPr>
                <p:nvPr/>
              </p:nvPicPr>
              <p:blipFill>
                <a:blip r:embed="rId21" cstate="print"/>
                <a:srcRect/>
                <a:stretch>
                  <a:fillRect/>
                </a:stretch>
              </p:blipFill>
              <p:spPr bwMode="auto">
                <a:xfrm>
                  <a:off x="2000232" y="5448558"/>
                  <a:ext cx="254206" cy="456808"/>
                </a:xfrm>
                <a:prstGeom prst="rect">
                  <a:avLst/>
                </a:prstGeom>
                <a:noFill/>
                <a:ln w="9525">
                  <a:noFill/>
                  <a:miter lim="800000"/>
                  <a:headEnd/>
                  <a:tailEnd/>
                </a:ln>
              </p:spPr>
            </p:pic>
            <p:sp>
              <p:nvSpPr>
                <p:cNvPr id="52" name="矩形 128"/>
                <p:cNvSpPr>
                  <a:spLocks noChangeArrowheads="1"/>
                </p:cNvSpPr>
                <p:nvPr/>
              </p:nvSpPr>
              <p:spPr bwMode="auto">
                <a:xfrm>
                  <a:off x="1729443" y="5805747"/>
                  <a:ext cx="627979" cy="228202"/>
                </a:xfrm>
                <a:prstGeom prst="rect">
                  <a:avLst/>
                </a:prstGeom>
                <a:solidFill>
                  <a:srgbClr val="D3DBEE"/>
                </a:solidFill>
                <a:ln w="9525" algn="ctr">
                  <a:solidFill>
                    <a:schemeClr val="bg1"/>
                  </a:solidFill>
                  <a:round/>
                  <a:headEnd/>
                  <a:tailEnd/>
                </a:ln>
              </p:spPr>
              <p:txBody>
                <a:bodyPr wrap="none" anchor="ctr"/>
                <a:lstStyle/>
                <a:p>
                  <a:pPr algn="ctr"/>
                  <a:r>
                    <a:rPr lang="zh-CN" altLang="en-US" sz="1200" dirty="0"/>
                    <a:t>创建者</a:t>
                  </a:r>
                </a:p>
              </p:txBody>
            </p:sp>
          </p:grpSp>
          <p:grpSp>
            <p:nvGrpSpPr>
              <p:cNvPr id="41" name="组合 78"/>
              <p:cNvGrpSpPr>
                <a:grpSpLocks/>
              </p:cNvGrpSpPr>
              <p:nvPr/>
            </p:nvGrpSpPr>
            <p:grpSpPr bwMode="auto">
              <a:xfrm>
                <a:off x="4842296" y="3475901"/>
                <a:ext cx="435298" cy="543946"/>
                <a:chOff x="1729443" y="3553644"/>
                <a:chExt cx="627979" cy="634518"/>
              </a:xfrm>
            </p:grpSpPr>
            <p:pic>
              <p:nvPicPr>
                <p:cNvPr id="49" name="Picture 2" descr="C:\Documents and Settings\dell\My Documents\视图\1.png"/>
                <p:cNvPicPr>
                  <a:picLocks noChangeAspect="1" noChangeArrowheads="1"/>
                </p:cNvPicPr>
                <p:nvPr/>
              </p:nvPicPr>
              <p:blipFill>
                <a:blip r:embed="rId17" cstate="print"/>
                <a:srcRect/>
                <a:stretch>
                  <a:fillRect/>
                </a:stretch>
              </p:blipFill>
              <p:spPr bwMode="auto">
                <a:xfrm>
                  <a:off x="2000232" y="3553644"/>
                  <a:ext cx="237507" cy="455763"/>
                </a:xfrm>
                <a:prstGeom prst="rect">
                  <a:avLst/>
                </a:prstGeom>
                <a:noFill/>
                <a:ln w="9525">
                  <a:noFill/>
                  <a:miter lim="800000"/>
                  <a:headEnd/>
                  <a:tailEnd/>
                </a:ln>
              </p:spPr>
            </p:pic>
            <p:sp>
              <p:nvSpPr>
                <p:cNvPr id="50" name="矩形 129"/>
                <p:cNvSpPr>
                  <a:spLocks noChangeArrowheads="1"/>
                </p:cNvSpPr>
                <p:nvPr/>
              </p:nvSpPr>
              <p:spPr bwMode="auto">
                <a:xfrm>
                  <a:off x="1729443" y="3918349"/>
                  <a:ext cx="627979" cy="269813"/>
                </a:xfrm>
                <a:prstGeom prst="rect">
                  <a:avLst/>
                </a:prstGeom>
                <a:solidFill>
                  <a:srgbClr val="D3DBEE"/>
                </a:solidFill>
                <a:ln w="9525" algn="ctr">
                  <a:solidFill>
                    <a:schemeClr val="bg1"/>
                  </a:solidFill>
                  <a:round/>
                  <a:headEnd/>
                  <a:tailEnd/>
                </a:ln>
              </p:spPr>
              <p:txBody>
                <a:bodyPr wrap="none" anchor="ctr"/>
                <a:lstStyle/>
                <a:p>
                  <a:pPr algn="ctr"/>
                  <a:r>
                    <a:rPr lang="zh-CN" altLang="en-US" sz="1200"/>
                    <a:t>执行者</a:t>
                  </a:r>
                </a:p>
              </p:txBody>
            </p:sp>
          </p:grpSp>
          <p:grpSp>
            <p:nvGrpSpPr>
              <p:cNvPr id="42" name="组合 79"/>
              <p:cNvGrpSpPr>
                <a:grpSpLocks/>
              </p:cNvGrpSpPr>
              <p:nvPr/>
            </p:nvGrpSpPr>
            <p:grpSpPr bwMode="auto">
              <a:xfrm>
                <a:off x="4842300" y="1986622"/>
                <a:ext cx="435299" cy="665072"/>
                <a:chOff x="1729443" y="1819524"/>
                <a:chExt cx="627979" cy="774955"/>
              </a:xfrm>
            </p:grpSpPr>
            <p:pic>
              <p:nvPicPr>
                <p:cNvPr id="47" name="Picture 10" descr="C:\Documents and Settings\dell\My Documents\视图\6.png"/>
                <p:cNvPicPr>
                  <a:picLocks noChangeAspect="1" noChangeArrowheads="1"/>
                </p:cNvPicPr>
                <p:nvPr/>
              </p:nvPicPr>
              <p:blipFill>
                <a:blip r:embed="rId22" cstate="print"/>
                <a:srcRect/>
                <a:stretch>
                  <a:fillRect/>
                </a:stretch>
              </p:blipFill>
              <p:spPr bwMode="auto">
                <a:xfrm>
                  <a:off x="1785918" y="1819524"/>
                  <a:ext cx="561975" cy="537210"/>
                </a:xfrm>
                <a:prstGeom prst="rect">
                  <a:avLst/>
                </a:prstGeom>
                <a:noFill/>
                <a:ln w="9525">
                  <a:noFill/>
                  <a:miter lim="800000"/>
                  <a:headEnd/>
                  <a:tailEnd/>
                </a:ln>
              </p:spPr>
            </p:pic>
            <p:sp>
              <p:nvSpPr>
                <p:cNvPr id="48" name="矩形 130"/>
                <p:cNvSpPr>
                  <a:spLocks noChangeArrowheads="1"/>
                </p:cNvSpPr>
                <p:nvPr/>
              </p:nvSpPr>
              <p:spPr bwMode="auto">
                <a:xfrm>
                  <a:off x="1729443" y="2283155"/>
                  <a:ext cx="627979" cy="311324"/>
                </a:xfrm>
                <a:prstGeom prst="rect">
                  <a:avLst/>
                </a:prstGeom>
                <a:solidFill>
                  <a:srgbClr val="D3DBEE"/>
                </a:solidFill>
                <a:ln w="9525" algn="ctr">
                  <a:solidFill>
                    <a:schemeClr val="bg1"/>
                  </a:solidFill>
                  <a:round/>
                  <a:headEnd/>
                  <a:tailEnd/>
                </a:ln>
              </p:spPr>
              <p:txBody>
                <a:bodyPr wrap="none" anchor="ctr"/>
                <a:lstStyle/>
                <a:p>
                  <a:pPr algn="ctr"/>
                  <a:r>
                    <a:rPr lang="zh-CN" altLang="en-US" sz="1200" dirty="0"/>
                    <a:t>管理层</a:t>
                  </a:r>
                </a:p>
              </p:txBody>
            </p:sp>
          </p:grpSp>
          <p:sp>
            <p:nvSpPr>
              <p:cNvPr id="38" name="矩形 37"/>
              <p:cNvSpPr>
                <a:spLocks noChangeArrowheads="1"/>
              </p:cNvSpPr>
              <p:nvPr/>
            </p:nvSpPr>
            <p:spPr bwMode="auto">
              <a:xfrm>
                <a:off x="6035836" y="3773639"/>
                <a:ext cx="776848" cy="365356"/>
              </a:xfrm>
              <a:prstGeom prst="rect">
                <a:avLst/>
              </a:prstGeom>
              <a:noFill/>
              <a:ln w="9525">
                <a:noFill/>
                <a:miter lim="800000"/>
                <a:headEnd/>
                <a:tailEnd/>
              </a:ln>
            </p:spPr>
            <p:txBody>
              <a:bodyPr wrap="square">
                <a:spAutoFit/>
              </a:bodyPr>
              <a:lstStyle/>
              <a:p>
                <a:pPr algn="ctr"/>
                <a:r>
                  <a:rPr lang="zh-CN" altLang="en-US" sz="1200" dirty="0" smtClean="0">
                    <a:solidFill>
                      <a:schemeClr val="bg1"/>
                    </a:solidFill>
                  </a:rPr>
                  <a:t>仿真</a:t>
                </a:r>
                <a:r>
                  <a:rPr lang="zh-CN" altLang="en-US" sz="2000" dirty="0" smtClean="0">
                    <a:solidFill>
                      <a:schemeClr val="bg1"/>
                    </a:solidFill>
                  </a:rPr>
                  <a:t> </a:t>
                </a:r>
                <a:endParaRPr lang="zh-CN" altLang="en-US" sz="2000" dirty="0">
                  <a:solidFill>
                    <a:schemeClr val="bg1"/>
                  </a:solidFill>
                </a:endParaRPr>
              </a:p>
            </p:txBody>
          </p:sp>
          <p:sp>
            <p:nvSpPr>
              <p:cNvPr id="39" name="矩形 38"/>
              <p:cNvSpPr>
                <a:spLocks noChangeArrowheads="1"/>
              </p:cNvSpPr>
              <p:nvPr/>
            </p:nvSpPr>
            <p:spPr bwMode="auto">
              <a:xfrm>
                <a:off x="7109798" y="4050899"/>
                <a:ext cx="594227" cy="276999"/>
              </a:xfrm>
              <a:prstGeom prst="rect">
                <a:avLst/>
              </a:prstGeom>
              <a:noFill/>
              <a:ln w="9525">
                <a:noFill/>
                <a:miter lim="800000"/>
                <a:headEnd/>
                <a:tailEnd/>
              </a:ln>
            </p:spPr>
            <p:txBody>
              <a:bodyPr>
                <a:spAutoFit/>
              </a:bodyPr>
              <a:lstStyle/>
              <a:p>
                <a:pPr algn="ctr"/>
                <a:r>
                  <a:rPr lang="zh-CN" altLang="en-US" sz="1200" dirty="0" smtClean="0">
                    <a:solidFill>
                      <a:schemeClr val="bg1"/>
                    </a:solidFill>
                  </a:rPr>
                  <a:t>设计 </a:t>
                </a:r>
                <a:endParaRPr lang="zh-CN" altLang="en-US" sz="1200" dirty="0">
                  <a:solidFill>
                    <a:schemeClr val="bg1"/>
                  </a:solidFill>
                </a:endParaRPr>
              </a:p>
            </p:txBody>
          </p:sp>
          <p:sp>
            <p:nvSpPr>
              <p:cNvPr id="40" name="矩形 39"/>
              <p:cNvSpPr>
                <a:spLocks noChangeArrowheads="1"/>
              </p:cNvSpPr>
              <p:nvPr/>
            </p:nvSpPr>
            <p:spPr bwMode="auto">
              <a:xfrm>
                <a:off x="7852583" y="3368256"/>
                <a:ext cx="594227" cy="252938"/>
              </a:xfrm>
              <a:prstGeom prst="rect">
                <a:avLst/>
              </a:prstGeom>
              <a:noFill/>
              <a:ln w="9525">
                <a:noFill/>
                <a:miter lim="800000"/>
                <a:headEnd/>
                <a:tailEnd/>
              </a:ln>
            </p:spPr>
            <p:txBody>
              <a:bodyPr>
                <a:spAutoFit/>
              </a:bodyPr>
              <a:lstStyle/>
              <a:p>
                <a:pPr algn="ctr"/>
                <a:r>
                  <a:rPr lang="zh-CN" altLang="en-US" sz="1200" dirty="0" smtClean="0">
                    <a:solidFill>
                      <a:schemeClr val="bg1"/>
                    </a:solidFill>
                  </a:rPr>
                  <a:t>实验</a:t>
                </a:r>
                <a:endParaRPr lang="zh-CN" altLang="en-US" sz="1200" dirty="0">
                  <a:solidFill>
                    <a:schemeClr val="bg1"/>
                  </a:solidFill>
                </a:endParaRPr>
              </a:p>
            </p:txBody>
          </p:sp>
        </p:grpSp>
      </p:grpSp>
      <p:sp>
        <p:nvSpPr>
          <p:cNvPr id="84" name="标题 31"/>
          <p:cNvSpPr txBox="1">
            <a:spLocks/>
          </p:cNvSpPr>
          <p:nvPr/>
        </p:nvSpPr>
        <p:spPr bwMode="auto">
          <a:xfrm>
            <a:off x="107950" y="-99392"/>
            <a:ext cx="6707188" cy="8509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fontAlgn="base">
              <a:lnSpc>
                <a:spcPct val="100000"/>
              </a:lnSpc>
              <a:spcBef>
                <a:spcPct val="0"/>
              </a:spcBef>
              <a:spcAft>
                <a:spcPct val="0"/>
              </a:spcAft>
              <a:buClrTx/>
              <a:buSzTx/>
              <a:tabLst/>
              <a:defRPr/>
            </a:pPr>
            <a:r>
              <a:rPr lang="zh-CN" altLang="en-US" sz="2800" dirty="0" smtClean="0">
                <a:latin typeface="微软雅黑" pitchFamily="34" charset="-122"/>
                <a:ea typeface="微软雅黑" pitchFamily="34" charset="-122"/>
                <a:cs typeface="+mj-cs"/>
              </a:rPr>
              <a:t>工作</a:t>
            </a:r>
            <a:r>
              <a:rPr lang="zh-CN" altLang="en-US" sz="2800" dirty="0">
                <a:latin typeface="微软雅黑" pitchFamily="34" charset="-122"/>
                <a:ea typeface="微软雅黑" pitchFamily="34" charset="-122"/>
                <a:cs typeface="+mj-cs"/>
              </a:rPr>
              <a:t>流管理</a:t>
            </a:r>
          </a:p>
        </p:txBody>
      </p:sp>
      <p:sp>
        <p:nvSpPr>
          <p:cNvPr id="87" name="AutoShape 5"/>
          <p:cNvSpPr>
            <a:spLocks noChangeArrowheads="1"/>
          </p:cNvSpPr>
          <p:nvPr/>
        </p:nvSpPr>
        <p:spPr bwMode="auto">
          <a:xfrm>
            <a:off x="611560" y="1772816"/>
            <a:ext cx="2286000" cy="4464496"/>
          </a:xfrm>
          <a:prstGeom prst="roundRect">
            <a:avLst>
              <a:gd name="adj" fmla="val 16667"/>
            </a:avLst>
          </a:prstGeom>
          <a:ln>
            <a:solidFill>
              <a:schemeClr val="accent5">
                <a:lumMod val="50000"/>
              </a:schemeClr>
            </a:solidFill>
            <a:headEnd/>
            <a:tailEnd/>
          </a:ln>
        </p:spPr>
        <p:style>
          <a:lnRef idx="2">
            <a:schemeClr val="dk1"/>
          </a:lnRef>
          <a:fillRef idx="1">
            <a:schemeClr val="lt1"/>
          </a:fillRef>
          <a:effectRef idx="0">
            <a:schemeClr val="dk1"/>
          </a:effectRef>
          <a:fontRef idx="minor">
            <a:schemeClr val="dk1"/>
          </a:fontRef>
        </p:style>
        <p:txBody>
          <a:bodyPr wrap="none" anchor="ctr"/>
          <a:lstStyle/>
          <a:p>
            <a:pPr algn="ctr" eaLnBrk="0" hangingPunct="0"/>
            <a:endParaRPr lang="zh-CN" altLang="zh-CN">
              <a:latin typeface="Verdana" pitchFamily="34" charset="0"/>
            </a:endParaRPr>
          </a:p>
        </p:txBody>
      </p:sp>
      <p:sp>
        <p:nvSpPr>
          <p:cNvPr id="88" name="Text Box 6"/>
          <p:cNvSpPr txBox="1">
            <a:spLocks noChangeArrowheads="1"/>
          </p:cNvSpPr>
          <p:nvPr/>
        </p:nvSpPr>
        <p:spPr bwMode="auto">
          <a:xfrm>
            <a:off x="611560" y="1875137"/>
            <a:ext cx="2304256" cy="4187557"/>
          </a:xfrm>
          <a:prstGeom prst="rect">
            <a:avLst/>
          </a:prstGeom>
          <a:noFill/>
          <a:ln w="9525">
            <a:noFill/>
            <a:miter lim="800000"/>
            <a:headEnd/>
            <a:tailEnd/>
          </a:ln>
        </p:spPr>
        <p:txBody>
          <a:bodyPr wrap="square">
            <a:spAutoFit/>
          </a:bodyPr>
          <a:lstStyle/>
          <a:p>
            <a:pPr marL="95250" lvl="1">
              <a:lnSpc>
                <a:spcPct val="150000"/>
              </a:lnSpc>
              <a:buClr>
                <a:srgbClr val="002060"/>
              </a:buClr>
              <a:buFont typeface="Wingdings" pitchFamily="2" charset="2"/>
              <a:buChar char="p"/>
            </a:pPr>
            <a:r>
              <a:rPr lang="zh-CN" altLang="zh-CN" sz="2000" dirty="0" smtClean="0"/>
              <a:t>面向企业级工作协同</a:t>
            </a:r>
            <a:endParaRPr lang="en-US" altLang="zh-CN" sz="2000" dirty="0" smtClean="0"/>
          </a:p>
          <a:p>
            <a:pPr marL="95250" lvl="1">
              <a:lnSpc>
                <a:spcPct val="150000"/>
              </a:lnSpc>
              <a:buClr>
                <a:srgbClr val="002060"/>
              </a:buClr>
              <a:buFont typeface="Wingdings" pitchFamily="2" charset="2"/>
              <a:buChar char="p"/>
            </a:pPr>
            <a:r>
              <a:rPr lang="zh-CN" altLang="zh-CN" sz="2000" dirty="0" smtClean="0"/>
              <a:t>解决多人之间的协同工作和多系统之间的协同工作</a:t>
            </a:r>
            <a:endParaRPr lang="en-US" altLang="zh-CN" sz="2000" dirty="0" smtClean="0"/>
          </a:p>
          <a:p>
            <a:pPr marL="95250" lvl="1">
              <a:lnSpc>
                <a:spcPct val="150000"/>
              </a:lnSpc>
              <a:buClr>
                <a:srgbClr val="002060"/>
              </a:buClr>
              <a:buFont typeface="Wingdings" pitchFamily="2" charset="2"/>
              <a:buChar char="p"/>
            </a:pPr>
            <a:r>
              <a:rPr lang="zh-CN" altLang="zh-CN" sz="2000" dirty="0" smtClean="0"/>
              <a:t>提供流程管理、资源的调度和调配等技术</a:t>
            </a:r>
            <a:endParaRPr lang="en-US" altLang="zh-CN" sz="2000" dirty="0" smtClean="0"/>
          </a:p>
        </p:txBody>
      </p:sp>
    </p:spTree>
    <p:extLst>
      <p:ext uri="{BB962C8B-B14F-4D97-AF65-F5344CB8AC3E}">
        <p14:creationId xmlns:p14="http://schemas.microsoft.com/office/powerpoint/2010/main" val="12318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itchFamily="49" charset="-122"/>
                <a:ea typeface="黑体" pitchFamily="49" charset="-122"/>
              </a:rPr>
              <a:t>应用场景：数据共享与协同</a:t>
            </a:r>
            <a:endParaRPr lang="zh-CN" altLang="en-US" dirty="0">
              <a:latin typeface="黑体" pitchFamily="49" charset="-122"/>
              <a:ea typeface="黑体" pitchFamily="49" charset="-122"/>
            </a:endParaRPr>
          </a:p>
        </p:txBody>
      </p:sp>
      <p:sp>
        <p:nvSpPr>
          <p:cNvPr id="3000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061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241" name="Picture 10" descr="j0292020"/>
          <p:cNvPicPr>
            <a:picLocks noChangeAspect="1" noChangeArrowheads="1"/>
          </p:cNvPicPr>
          <p:nvPr/>
        </p:nvPicPr>
        <p:blipFill>
          <a:blip r:embed="rId3" cstate="print"/>
          <a:srcRect/>
          <a:stretch>
            <a:fillRect/>
          </a:stretch>
        </p:blipFill>
        <p:spPr bwMode="auto">
          <a:xfrm>
            <a:off x="3343863" y="2816266"/>
            <a:ext cx="557213" cy="571500"/>
          </a:xfrm>
          <a:prstGeom prst="rect">
            <a:avLst/>
          </a:prstGeom>
          <a:noFill/>
          <a:ln w="9525">
            <a:noFill/>
            <a:miter lim="800000"/>
            <a:headEnd/>
            <a:tailEnd/>
          </a:ln>
        </p:spPr>
      </p:pic>
      <p:grpSp>
        <p:nvGrpSpPr>
          <p:cNvPr id="242" name="组合 225"/>
          <p:cNvGrpSpPr>
            <a:grpSpLocks/>
          </p:cNvGrpSpPr>
          <p:nvPr/>
        </p:nvGrpSpPr>
        <p:grpSpPr bwMode="auto">
          <a:xfrm flipH="1">
            <a:off x="3343863" y="4910203"/>
            <a:ext cx="1143000" cy="1143000"/>
            <a:chOff x="6523221" y="3786190"/>
            <a:chExt cx="805597" cy="805597"/>
          </a:xfrm>
        </p:grpSpPr>
        <p:sp>
          <p:nvSpPr>
            <p:cNvPr id="243" name="矩形 242"/>
            <p:cNvSpPr/>
            <p:nvPr/>
          </p:nvSpPr>
          <p:spPr bwMode="auto">
            <a:xfrm>
              <a:off x="6523221" y="3786190"/>
              <a:ext cx="805597" cy="805597"/>
            </a:xfrm>
            <a:prstGeom prst="rect">
              <a:avLst/>
            </a:prstGeom>
            <a:noFill/>
            <a:ln w="9525" cap="flat" cmpd="sng" algn="ctr">
              <a:solidFill>
                <a:schemeClr val="accent1">
                  <a:lumMod val="40000"/>
                  <a:lumOff val="60000"/>
                </a:schemeClr>
              </a:solidFill>
              <a:prstDash val="solid"/>
              <a:round/>
              <a:headEnd type="none" w="med" len="med"/>
              <a:tailEnd type="none" w="med" len="med"/>
            </a:ln>
            <a:effectLst/>
          </p:spPr>
          <p:txBody>
            <a:bodyPr wrap="none" anchor="ctr"/>
            <a:lstStyle/>
            <a:p>
              <a:pPr>
                <a:defRPr/>
              </a:pPr>
              <a:endParaRPr lang="en-US" altLang="zh-CN" b="1" dirty="0">
                <a:latin typeface="Arial" charset="0"/>
                <a:ea typeface="黑体" pitchFamily="2" charset="-122"/>
              </a:endParaRPr>
            </a:p>
            <a:p>
              <a:pPr>
                <a:defRPr/>
              </a:pPr>
              <a:endParaRPr lang="en-US" altLang="zh-CN" b="1" dirty="0">
                <a:latin typeface="Arial" charset="0"/>
                <a:ea typeface="黑体" pitchFamily="2" charset="-122"/>
              </a:endParaRPr>
            </a:p>
            <a:p>
              <a:pPr>
                <a:defRPr/>
              </a:pPr>
              <a:endParaRPr lang="en-US" altLang="zh-CN" b="1" dirty="0">
                <a:latin typeface="Arial" charset="0"/>
                <a:ea typeface="黑体" pitchFamily="2" charset="-122"/>
              </a:endParaRPr>
            </a:p>
            <a:p>
              <a:pPr algn="ctr">
                <a:defRPr/>
              </a:pPr>
              <a:r>
                <a:rPr lang="zh-CN" altLang="en-US" sz="1200" dirty="0">
                  <a:latin typeface="黑体" pitchFamily="2" charset="-122"/>
                  <a:ea typeface="黑体" pitchFamily="2" charset="-122"/>
                </a:rPr>
                <a:t>  自查</a:t>
              </a:r>
            </a:p>
          </p:txBody>
        </p:sp>
        <p:grpSp>
          <p:nvGrpSpPr>
            <p:cNvPr id="244" name="组合 46"/>
            <p:cNvGrpSpPr>
              <a:grpSpLocks/>
            </p:cNvGrpSpPr>
            <p:nvPr/>
          </p:nvGrpSpPr>
          <p:grpSpPr bwMode="auto">
            <a:xfrm>
              <a:off x="6715141" y="3853638"/>
              <a:ext cx="360040" cy="504056"/>
              <a:chOff x="5076057" y="2708920"/>
              <a:chExt cx="864096" cy="1080120"/>
            </a:xfrm>
          </p:grpSpPr>
          <p:sp>
            <p:nvSpPr>
              <p:cNvPr id="245" name="矩形 244"/>
              <p:cNvSpPr/>
              <p:nvPr/>
            </p:nvSpPr>
            <p:spPr bwMode="auto">
              <a:xfrm>
                <a:off x="5077324" y="2708245"/>
                <a:ext cx="861988" cy="1081321"/>
              </a:xfrm>
              <a:prstGeom prst="rect">
                <a:avLst/>
              </a:prstGeom>
              <a:noFill/>
              <a:ln w="9525" cap="flat" cmpd="sng" algn="ctr">
                <a:solidFill>
                  <a:schemeClr val="bg1">
                    <a:lumMod val="65000"/>
                  </a:schemeClr>
                </a:solidFill>
                <a:prstDash val="solid"/>
                <a:round/>
                <a:headEnd type="none" w="med" len="med"/>
                <a:tailEnd type="none" w="med" len="med"/>
              </a:ln>
              <a:effectLst/>
            </p:spPr>
            <p:txBody>
              <a:bodyPr wrap="none" anchor="ctr"/>
              <a:lstStyle/>
              <a:p>
                <a:pPr>
                  <a:defRPr/>
                </a:pPr>
                <a:endParaRPr lang="zh-CN" altLang="en-US" sz="1200">
                  <a:latin typeface="Arial" charset="0"/>
                  <a:ea typeface="黑体" pitchFamily="2" charset="-122"/>
                </a:endParaRPr>
              </a:p>
            </p:txBody>
          </p:sp>
          <p:cxnSp>
            <p:nvCxnSpPr>
              <p:cNvPr id="246" name="直接连接符 181"/>
              <p:cNvCxnSpPr>
                <a:cxnSpLocks noChangeShapeType="1"/>
              </p:cNvCxnSpPr>
              <p:nvPr/>
            </p:nvCxnSpPr>
            <p:spPr bwMode="auto">
              <a:xfrm>
                <a:off x="5148064" y="2852936"/>
                <a:ext cx="648072" cy="0"/>
              </a:xfrm>
              <a:prstGeom prst="line">
                <a:avLst/>
              </a:prstGeom>
              <a:noFill/>
              <a:ln w="9525" algn="ctr">
                <a:solidFill>
                  <a:schemeClr val="tx1"/>
                </a:solidFill>
                <a:prstDash val="dash"/>
                <a:round/>
                <a:headEnd type="oval" w="sm" len="sm"/>
                <a:tailEnd/>
              </a:ln>
            </p:spPr>
          </p:cxnSp>
          <p:cxnSp>
            <p:nvCxnSpPr>
              <p:cNvPr id="247" name="直接连接符 182"/>
              <p:cNvCxnSpPr>
                <a:cxnSpLocks noChangeShapeType="1"/>
              </p:cNvCxnSpPr>
              <p:nvPr/>
            </p:nvCxnSpPr>
            <p:spPr bwMode="auto">
              <a:xfrm>
                <a:off x="5148064" y="3005336"/>
                <a:ext cx="648072" cy="0"/>
              </a:xfrm>
              <a:prstGeom prst="line">
                <a:avLst/>
              </a:prstGeom>
              <a:noFill/>
              <a:ln w="9525" algn="ctr">
                <a:solidFill>
                  <a:schemeClr val="tx1"/>
                </a:solidFill>
                <a:prstDash val="dash"/>
                <a:round/>
                <a:headEnd type="oval" w="sm" len="sm"/>
                <a:tailEnd/>
              </a:ln>
            </p:spPr>
          </p:cxnSp>
          <p:cxnSp>
            <p:nvCxnSpPr>
              <p:cNvPr id="248" name="直接连接符 183"/>
              <p:cNvCxnSpPr>
                <a:cxnSpLocks noChangeShapeType="1"/>
              </p:cNvCxnSpPr>
              <p:nvPr/>
            </p:nvCxnSpPr>
            <p:spPr bwMode="auto">
              <a:xfrm>
                <a:off x="5148064" y="3157736"/>
                <a:ext cx="648072" cy="0"/>
              </a:xfrm>
              <a:prstGeom prst="line">
                <a:avLst/>
              </a:prstGeom>
              <a:noFill/>
              <a:ln w="9525" algn="ctr">
                <a:solidFill>
                  <a:schemeClr val="tx1"/>
                </a:solidFill>
                <a:prstDash val="dash"/>
                <a:round/>
                <a:headEnd type="oval" w="sm" len="sm"/>
                <a:tailEnd/>
              </a:ln>
            </p:spPr>
          </p:cxnSp>
          <p:cxnSp>
            <p:nvCxnSpPr>
              <p:cNvPr id="249" name="直接连接符 184"/>
              <p:cNvCxnSpPr>
                <a:cxnSpLocks noChangeShapeType="1"/>
              </p:cNvCxnSpPr>
              <p:nvPr/>
            </p:nvCxnSpPr>
            <p:spPr bwMode="auto">
              <a:xfrm>
                <a:off x="5148064" y="3284984"/>
                <a:ext cx="648072" cy="0"/>
              </a:xfrm>
              <a:prstGeom prst="line">
                <a:avLst/>
              </a:prstGeom>
              <a:noFill/>
              <a:ln w="9525" algn="ctr">
                <a:solidFill>
                  <a:schemeClr val="tx1"/>
                </a:solidFill>
                <a:prstDash val="dash"/>
                <a:round/>
                <a:headEnd type="oval" w="sm" len="sm"/>
                <a:tailEnd/>
              </a:ln>
            </p:spPr>
          </p:cxnSp>
          <p:cxnSp>
            <p:nvCxnSpPr>
              <p:cNvPr id="250" name="直接连接符 185"/>
              <p:cNvCxnSpPr>
                <a:cxnSpLocks noChangeShapeType="1"/>
              </p:cNvCxnSpPr>
              <p:nvPr/>
            </p:nvCxnSpPr>
            <p:spPr bwMode="auto">
              <a:xfrm>
                <a:off x="5148064" y="3437384"/>
                <a:ext cx="648072" cy="0"/>
              </a:xfrm>
              <a:prstGeom prst="line">
                <a:avLst/>
              </a:prstGeom>
              <a:noFill/>
              <a:ln w="9525" algn="ctr">
                <a:solidFill>
                  <a:schemeClr val="tx1"/>
                </a:solidFill>
                <a:prstDash val="dash"/>
                <a:round/>
                <a:headEnd type="oval" w="sm" len="sm"/>
                <a:tailEnd/>
              </a:ln>
            </p:spPr>
          </p:cxnSp>
          <p:cxnSp>
            <p:nvCxnSpPr>
              <p:cNvPr id="251" name="直接连接符 186"/>
              <p:cNvCxnSpPr>
                <a:cxnSpLocks noChangeShapeType="1"/>
              </p:cNvCxnSpPr>
              <p:nvPr/>
            </p:nvCxnSpPr>
            <p:spPr bwMode="auto">
              <a:xfrm>
                <a:off x="5148064" y="3589784"/>
                <a:ext cx="648072" cy="0"/>
              </a:xfrm>
              <a:prstGeom prst="line">
                <a:avLst/>
              </a:prstGeom>
              <a:noFill/>
              <a:ln w="9525" algn="ctr">
                <a:solidFill>
                  <a:schemeClr val="tx1"/>
                </a:solidFill>
                <a:prstDash val="dash"/>
                <a:round/>
                <a:headEnd type="oval" w="sm" len="sm"/>
                <a:tailEnd/>
              </a:ln>
            </p:spPr>
          </p:cxnSp>
        </p:grpSp>
      </p:grpSp>
      <p:grpSp>
        <p:nvGrpSpPr>
          <p:cNvPr id="252" name="组合 194"/>
          <p:cNvGrpSpPr>
            <a:grpSpLocks/>
          </p:cNvGrpSpPr>
          <p:nvPr/>
        </p:nvGrpSpPr>
        <p:grpSpPr bwMode="auto">
          <a:xfrm>
            <a:off x="4772613" y="4910203"/>
            <a:ext cx="1285875" cy="1143000"/>
            <a:chOff x="6786578" y="4572008"/>
            <a:chExt cx="1285885" cy="1143007"/>
          </a:xfrm>
        </p:grpSpPr>
        <p:pic>
          <p:nvPicPr>
            <p:cNvPr id="253" name="Picture 2"/>
            <p:cNvPicPr>
              <a:picLocks noChangeAspect="1" noChangeArrowheads="1"/>
            </p:cNvPicPr>
            <p:nvPr/>
          </p:nvPicPr>
          <p:blipFill>
            <a:blip r:embed="rId4" cstate="print"/>
            <a:srcRect/>
            <a:stretch>
              <a:fillRect/>
            </a:stretch>
          </p:blipFill>
          <p:spPr bwMode="auto">
            <a:xfrm>
              <a:off x="6929454" y="4714884"/>
              <a:ext cx="1014352" cy="642942"/>
            </a:xfrm>
            <a:prstGeom prst="rect">
              <a:avLst/>
            </a:prstGeom>
            <a:noFill/>
            <a:ln w="9525">
              <a:noFill/>
              <a:miter lim="800000"/>
              <a:headEnd/>
              <a:tailEnd/>
            </a:ln>
          </p:spPr>
        </p:pic>
        <p:sp>
          <p:nvSpPr>
            <p:cNvPr id="254" name="矩形 253"/>
            <p:cNvSpPr/>
            <p:nvPr/>
          </p:nvSpPr>
          <p:spPr bwMode="auto">
            <a:xfrm flipH="1">
              <a:off x="6786578" y="4572008"/>
              <a:ext cx="1285885" cy="1143007"/>
            </a:xfrm>
            <a:prstGeom prst="rect">
              <a:avLst/>
            </a:prstGeom>
            <a:noFill/>
            <a:ln w="9525" cap="flat" cmpd="sng" algn="ctr">
              <a:solidFill>
                <a:schemeClr val="accent1">
                  <a:lumMod val="40000"/>
                  <a:lumOff val="60000"/>
                </a:schemeClr>
              </a:solidFill>
              <a:prstDash val="solid"/>
              <a:round/>
              <a:headEnd type="none" w="med" len="med"/>
              <a:tailEnd type="none" w="med" len="med"/>
            </a:ln>
            <a:effectLst/>
          </p:spPr>
          <p:txBody>
            <a:bodyPr wrap="none" anchor="ctr"/>
            <a:lstStyle/>
            <a:p>
              <a:pPr>
                <a:defRPr/>
              </a:pPr>
              <a:endParaRPr lang="en-US" altLang="zh-CN" b="1" dirty="0">
                <a:latin typeface="Arial" charset="0"/>
                <a:ea typeface="黑体" pitchFamily="2" charset="-122"/>
              </a:endParaRPr>
            </a:p>
            <a:p>
              <a:pPr>
                <a:defRPr/>
              </a:pPr>
              <a:endParaRPr lang="en-US" altLang="zh-CN" b="1" dirty="0">
                <a:latin typeface="Arial" charset="0"/>
                <a:ea typeface="黑体" pitchFamily="2" charset="-122"/>
              </a:endParaRPr>
            </a:p>
            <a:p>
              <a:pPr>
                <a:defRPr/>
              </a:pPr>
              <a:endParaRPr lang="en-US" altLang="zh-CN" b="1" dirty="0">
                <a:latin typeface="Arial" charset="0"/>
                <a:ea typeface="黑体" pitchFamily="2" charset="-122"/>
              </a:endParaRPr>
            </a:p>
            <a:p>
              <a:pPr algn="ctr">
                <a:defRPr/>
              </a:pPr>
              <a:r>
                <a:rPr lang="zh-CN" altLang="en-US" sz="1200" dirty="0">
                  <a:latin typeface="黑体" pitchFamily="2" charset="-122"/>
                  <a:ea typeface="黑体" pitchFamily="2" charset="-122"/>
                </a:rPr>
                <a:t>审批</a:t>
              </a:r>
            </a:p>
          </p:txBody>
        </p:sp>
      </p:grpSp>
      <p:cxnSp>
        <p:nvCxnSpPr>
          <p:cNvPr id="256" name="曲线连接符 255"/>
          <p:cNvCxnSpPr>
            <a:stCxn id="262" idx="0"/>
          </p:cNvCxnSpPr>
          <p:nvPr/>
        </p:nvCxnSpPr>
        <p:spPr>
          <a:xfrm flipV="1">
            <a:off x="1415051" y="5589653"/>
            <a:ext cx="357187" cy="34925"/>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7" name="曲线连接符 256"/>
          <p:cNvCxnSpPr/>
          <p:nvPr/>
        </p:nvCxnSpPr>
        <p:spPr>
          <a:xfrm flipV="1">
            <a:off x="2915238" y="5481703"/>
            <a:ext cx="428625" cy="10795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8" name="曲线连接符 257"/>
          <p:cNvCxnSpPr/>
          <p:nvPr/>
        </p:nvCxnSpPr>
        <p:spPr>
          <a:xfrm>
            <a:off x="4486863" y="5481703"/>
            <a:ext cx="285750" cy="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9" name="曲线连接符 258"/>
          <p:cNvCxnSpPr/>
          <p:nvPr/>
        </p:nvCxnSpPr>
        <p:spPr>
          <a:xfrm>
            <a:off x="6058488" y="5481703"/>
            <a:ext cx="357188" cy="3651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0" name="曲线连接符 259"/>
          <p:cNvCxnSpPr>
            <a:stCxn id="241" idx="2"/>
            <a:endCxn id="262" idx="3"/>
          </p:cNvCxnSpPr>
          <p:nvPr/>
        </p:nvCxnSpPr>
        <p:spPr>
          <a:xfrm rot="5400000">
            <a:off x="1346777" y="2777385"/>
            <a:ext cx="1665312" cy="2886075"/>
          </a:xfrm>
          <a:prstGeom prst="curvedConnector3">
            <a:avLst>
              <a:gd name="adj1" fmla="val 1327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61" name="组合 260"/>
          <p:cNvGrpSpPr>
            <a:grpSpLocks/>
          </p:cNvGrpSpPr>
          <p:nvPr/>
        </p:nvGrpSpPr>
        <p:grpSpPr bwMode="auto">
          <a:xfrm>
            <a:off x="57738" y="5053078"/>
            <a:ext cx="1357313" cy="1143000"/>
            <a:chOff x="1714480" y="5072074"/>
            <a:chExt cx="1357322" cy="1143008"/>
          </a:xfrm>
        </p:grpSpPr>
        <p:sp>
          <p:nvSpPr>
            <p:cNvPr id="262" name="对角圆角矩形 261"/>
            <p:cNvSpPr/>
            <p:nvPr/>
          </p:nvSpPr>
          <p:spPr>
            <a:xfrm>
              <a:off x="1714480" y="5072074"/>
              <a:ext cx="1357322" cy="1143008"/>
            </a:xfrm>
            <a:prstGeom prst="round2DiagRect">
              <a:avLst/>
            </a:prstGeom>
            <a:ln/>
          </p:spPr>
          <p:style>
            <a:lnRef idx="3">
              <a:schemeClr val="lt1"/>
            </a:lnRef>
            <a:fillRef idx="1">
              <a:schemeClr val="accent3"/>
            </a:fillRef>
            <a:effectRef idx="1">
              <a:schemeClr val="accent3"/>
            </a:effectRef>
            <a:fontRef idx="minor">
              <a:schemeClr val="lt1"/>
            </a:fontRef>
          </p:style>
          <p:txBody>
            <a:bodyPr anchor="ctr"/>
            <a:lstStyle/>
            <a:p>
              <a:pPr algn="ctr" fontAlgn="auto">
                <a:spcBef>
                  <a:spcPts val="0"/>
                </a:spcBef>
                <a:spcAft>
                  <a:spcPts val="0"/>
                </a:spcAft>
                <a:defRPr/>
              </a:pPr>
              <a:endParaRPr lang="en-US" altLang="zh-CN" dirty="0">
                <a:latin typeface="黑体" pitchFamily="2" charset="-122"/>
                <a:ea typeface="黑体" pitchFamily="2" charset="-122"/>
              </a:endParaRPr>
            </a:p>
            <a:p>
              <a:pPr algn="ctr" fontAlgn="auto">
                <a:spcBef>
                  <a:spcPts val="0"/>
                </a:spcBef>
                <a:spcAft>
                  <a:spcPts val="0"/>
                </a:spcAft>
                <a:defRPr/>
              </a:pPr>
              <a:r>
                <a:rPr lang="zh-CN" altLang="en-US" sz="1200" dirty="0" smtClean="0">
                  <a:latin typeface="黑体" pitchFamily="2" charset="-122"/>
                  <a:ea typeface="黑体" pitchFamily="2" charset="-122"/>
                </a:rPr>
                <a:t>论证执行环境</a:t>
              </a:r>
              <a:endParaRPr lang="en-US" altLang="zh-CN" sz="1200" dirty="0">
                <a:latin typeface="黑体" pitchFamily="2" charset="-122"/>
                <a:ea typeface="黑体" pitchFamily="2" charset="-122"/>
              </a:endParaRPr>
            </a:p>
            <a:p>
              <a:pPr algn="ctr" fontAlgn="auto">
                <a:spcBef>
                  <a:spcPts val="0"/>
                </a:spcBef>
                <a:spcAft>
                  <a:spcPts val="0"/>
                </a:spcAft>
                <a:defRPr/>
              </a:pPr>
              <a:endParaRPr lang="en-US" altLang="zh-CN" dirty="0">
                <a:latin typeface="黑体" pitchFamily="2" charset="-122"/>
                <a:ea typeface="黑体" pitchFamily="2" charset="-122"/>
              </a:endParaRPr>
            </a:p>
            <a:p>
              <a:pPr algn="ctr" fontAlgn="auto">
                <a:spcBef>
                  <a:spcPts val="0"/>
                </a:spcBef>
                <a:spcAft>
                  <a:spcPts val="0"/>
                </a:spcAft>
                <a:defRPr/>
              </a:pPr>
              <a:endParaRPr lang="en-US" altLang="zh-CN" dirty="0"/>
            </a:p>
            <a:p>
              <a:pPr algn="ctr" fontAlgn="auto">
                <a:spcBef>
                  <a:spcPts val="0"/>
                </a:spcBef>
                <a:spcAft>
                  <a:spcPts val="0"/>
                </a:spcAft>
                <a:defRPr/>
              </a:pPr>
              <a:endParaRPr lang="zh-CN" altLang="en-US" dirty="0"/>
            </a:p>
          </p:txBody>
        </p:sp>
        <p:pic>
          <p:nvPicPr>
            <p:cNvPr id="263" name="Picture 6" descr="E:\工作-分类整理\项目相关\611\8月底\2011-08-30晚  新改 图标\模板\1 副本.png"/>
            <p:cNvPicPr>
              <a:picLocks noChangeAspect="1" noChangeArrowheads="1"/>
            </p:cNvPicPr>
            <p:nvPr/>
          </p:nvPicPr>
          <p:blipFill>
            <a:blip r:embed="rId5" cstate="print"/>
            <a:srcRect/>
            <a:stretch>
              <a:fillRect/>
            </a:stretch>
          </p:blipFill>
          <p:spPr bwMode="auto">
            <a:xfrm>
              <a:off x="2425688" y="5589240"/>
              <a:ext cx="431800" cy="431800"/>
            </a:xfrm>
            <a:prstGeom prst="rect">
              <a:avLst/>
            </a:prstGeom>
            <a:noFill/>
            <a:ln w="9525">
              <a:noFill/>
              <a:miter lim="800000"/>
              <a:headEnd/>
              <a:tailEnd/>
            </a:ln>
          </p:spPr>
        </p:pic>
        <p:pic>
          <p:nvPicPr>
            <p:cNvPr id="264" name="Picture 7" descr="E:\工作-分类整理\项目相关\611\8月底\2011-08-30晚  新改 图标\模板\2 副本.png"/>
            <p:cNvPicPr>
              <a:picLocks noChangeAspect="1" noChangeArrowheads="1"/>
            </p:cNvPicPr>
            <p:nvPr/>
          </p:nvPicPr>
          <p:blipFill>
            <a:blip r:embed="rId6" cstate="print"/>
            <a:srcRect/>
            <a:stretch>
              <a:fillRect/>
            </a:stretch>
          </p:blipFill>
          <p:spPr bwMode="auto">
            <a:xfrm>
              <a:off x="1925622" y="5589240"/>
              <a:ext cx="431800" cy="431800"/>
            </a:xfrm>
            <a:prstGeom prst="rect">
              <a:avLst/>
            </a:prstGeom>
            <a:noFill/>
            <a:ln w="9525">
              <a:noFill/>
              <a:miter lim="800000"/>
              <a:headEnd/>
              <a:tailEnd/>
            </a:ln>
          </p:spPr>
        </p:pic>
      </p:grpSp>
      <p:grpSp>
        <p:nvGrpSpPr>
          <p:cNvPr id="265" name="组合 264"/>
          <p:cNvGrpSpPr>
            <a:grpSpLocks/>
          </p:cNvGrpSpPr>
          <p:nvPr/>
        </p:nvGrpSpPr>
        <p:grpSpPr bwMode="auto">
          <a:xfrm>
            <a:off x="1772238" y="5053078"/>
            <a:ext cx="1143000" cy="1071562"/>
            <a:chOff x="3428992" y="4857760"/>
            <a:chExt cx="1143008" cy="1071570"/>
          </a:xfrm>
        </p:grpSpPr>
        <p:sp>
          <p:nvSpPr>
            <p:cNvPr id="266" name="流程图: 磁盘 265"/>
            <p:cNvSpPr/>
            <p:nvPr/>
          </p:nvSpPr>
          <p:spPr>
            <a:xfrm>
              <a:off x="3428992" y="4857760"/>
              <a:ext cx="1143008" cy="1071570"/>
            </a:xfrm>
            <a:prstGeom prst="flowChartMagneticDisk">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latin typeface="微软雅黑" pitchFamily="34" charset="-122"/>
                  <a:ea typeface="微软雅黑" pitchFamily="34" charset="-122"/>
                </a:rPr>
                <a:t>过程数据</a:t>
              </a:r>
              <a:endParaRPr lang="en-US" altLang="zh-CN" sz="1200" dirty="0">
                <a:solidFill>
                  <a:schemeClr val="tx1"/>
                </a:solidFill>
                <a:latin typeface="微软雅黑" pitchFamily="34" charset="-122"/>
                <a:ea typeface="微软雅黑" pitchFamily="34" charset="-122"/>
              </a:endParaRPr>
            </a:p>
            <a:p>
              <a:pPr algn="ctr" fontAlgn="auto">
                <a:spcBef>
                  <a:spcPts val="0"/>
                </a:spcBef>
                <a:spcAft>
                  <a:spcPts val="0"/>
                </a:spcAft>
                <a:defRPr/>
              </a:pPr>
              <a:endParaRPr lang="en-US" altLang="zh-CN" sz="1200" dirty="0">
                <a:solidFill>
                  <a:schemeClr val="tx1"/>
                </a:solidFill>
                <a:latin typeface="黑体" pitchFamily="2" charset="-122"/>
                <a:ea typeface="黑体" pitchFamily="2" charset="-122"/>
              </a:endParaRPr>
            </a:p>
            <a:p>
              <a:pPr algn="ctr" fontAlgn="auto">
                <a:spcBef>
                  <a:spcPts val="0"/>
                </a:spcBef>
                <a:spcAft>
                  <a:spcPts val="0"/>
                </a:spcAft>
                <a:defRPr/>
              </a:pPr>
              <a:endParaRPr lang="en-US" altLang="zh-CN" sz="1200" dirty="0">
                <a:solidFill>
                  <a:schemeClr val="tx1"/>
                </a:solidFill>
                <a:latin typeface="黑体" pitchFamily="2" charset="-122"/>
                <a:ea typeface="黑体" pitchFamily="2" charset="-122"/>
              </a:endParaRPr>
            </a:p>
            <a:p>
              <a:pPr algn="ctr" fontAlgn="auto">
                <a:spcBef>
                  <a:spcPts val="0"/>
                </a:spcBef>
                <a:spcAft>
                  <a:spcPts val="0"/>
                </a:spcAft>
                <a:defRPr/>
              </a:pPr>
              <a:endParaRPr lang="en-US" altLang="zh-CN" sz="1200" dirty="0">
                <a:solidFill>
                  <a:schemeClr val="tx1"/>
                </a:solidFill>
                <a:latin typeface="黑体" pitchFamily="2" charset="-122"/>
                <a:ea typeface="黑体" pitchFamily="2" charset="-122"/>
              </a:endParaRPr>
            </a:p>
            <a:p>
              <a:pPr algn="ctr" fontAlgn="auto">
                <a:spcBef>
                  <a:spcPts val="0"/>
                </a:spcBef>
                <a:spcAft>
                  <a:spcPts val="0"/>
                </a:spcAft>
                <a:defRPr/>
              </a:pPr>
              <a:endParaRPr lang="en-US" altLang="zh-CN" sz="1200" dirty="0">
                <a:solidFill>
                  <a:schemeClr val="tx1"/>
                </a:solidFill>
                <a:latin typeface="黑体" pitchFamily="2" charset="-122"/>
                <a:ea typeface="黑体" pitchFamily="2" charset="-122"/>
              </a:endParaRPr>
            </a:p>
            <a:p>
              <a:pPr algn="ctr" fontAlgn="auto">
                <a:spcBef>
                  <a:spcPts val="0"/>
                </a:spcBef>
                <a:spcAft>
                  <a:spcPts val="0"/>
                </a:spcAft>
                <a:defRPr/>
              </a:pPr>
              <a:endParaRPr lang="zh-CN" altLang="en-US" sz="1200" dirty="0">
                <a:solidFill>
                  <a:schemeClr val="tx1"/>
                </a:solidFill>
                <a:latin typeface="黑体" pitchFamily="2" charset="-122"/>
                <a:ea typeface="黑体" pitchFamily="2" charset="-122"/>
              </a:endParaRPr>
            </a:p>
          </p:txBody>
        </p:sp>
        <p:sp>
          <p:nvSpPr>
            <p:cNvPr id="267" name="立方体 266"/>
            <p:cNvSpPr/>
            <p:nvPr/>
          </p:nvSpPr>
          <p:spPr>
            <a:xfrm>
              <a:off x="3929059" y="5351476"/>
              <a:ext cx="144463" cy="142876"/>
            </a:xfrm>
            <a:prstGeom prst="cube">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zh-CN" altLang="en-US">
                <a:latin typeface="华文楷体" pitchFamily="2" charset="-122"/>
                <a:ea typeface="华文楷体" pitchFamily="2" charset="-122"/>
              </a:endParaRPr>
            </a:p>
          </p:txBody>
        </p:sp>
        <p:sp>
          <p:nvSpPr>
            <p:cNvPr id="268" name="立方体 267"/>
            <p:cNvSpPr/>
            <p:nvPr/>
          </p:nvSpPr>
          <p:spPr>
            <a:xfrm>
              <a:off x="4002084" y="5494352"/>
              <a:ext cx="142876" cy="144464"/>
            </a:xfrm>
            <a:prstGeom prst="cube">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zh-CN" altLang="en-US">
                <a:latin typeface="华文楷体" pitchFamily="2" charset="-122"/>
                <a:ea typeface="华文楷体" pitchFamily="2" charset="-122"/>
              </a:endParaRPr>
            </a:p>
          </p:txBody>
        </p:sp>
        <p:sp>
          <p:nvSpPr>
            <p:cNvPr id="269" name="立方体 268"/>
            <p:cNvSpPr/>
            <p:nvPr/>
          </p:nvSpPr>
          <p:spPr>
            <a:xfrm>
              <a:off x="3857620" y="5494352"/>
              <a:ext cx="144464" cy="144464"/>
            </a:xfrm>
            <a:prstGeom prst="cube">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zh-CN" altLang="en-US">
                <a:latin typeface="华文楷体" pitchFamily="2" charset="-122"/>
                <a:ea typeface="华文楷体" pitchFamily="2" charset="-122"/>
              </a:endParaRPr>
            </a:p>
          </p:txBody>
        </p:sp>
      </p:grpSp>
      <p:sp>
        <p:nvSpPr>
          <p:cNvPr id="273" name="圆角矩形 272"/>
          <p:cNvSpPr/>
          <p:nvPr/>
        </p:nvSpPr>
        <p:spPr bwMode="auto">
          <a:xfrm>
            <a:off x="1325316" y="695390"/>
            <a:ext cx="1445906" cy="2214563"/>
          </a:xfrm>
          <a:prstGeom prst="roundRect">
            <a:avLst>
              <a:gd name="adj" fmla="val 5743"/>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en-US" altLang="zh-CN" dirty="0"/>
          </a:p>
        </p:txBody>
      </p:sp>
      <p:cxnSp>
        <p:nvCxnSpPr>
          <p:cNvPr id="274" name="直接连接符 273"/>
          <p:cNvCxnSpPr/>
          <p:nvPr/>
        </p:nvCxnSpPr>
        <p:spPr bwMode="auto">
          <a:xfrm flipV="1">
            <a:off x="1397773" y="1847915"/>
            <a:ext cx="130099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75" name="矩形 274"/>
          <p:cNvSpPr/>
          <p:nvPr/>
        </p:nvSpPr>
        <p:spPr bwMode="auto">
          <a:xfrm>
            <a:off x="-2052736" y="808040"/>
            <a:ext cx="4713671" cy="276914"/>
          </a:xfrm>
          <a:prstGeom prst="rect">
            <a:avLst/>
          </a:prstGeom>
        </p:spPr>
        <p:txBody>
          <a:bodyPr wrap="none">
            <a:spAutoFit/>
          </a:bodyPr>
          <a:lstStyle/>
          <a:p>
            <a:pPr lvl="8">
              <a:defRPr/>
            </a:pPr>
            <a:r>
              <a:rPr lang="zh-CN" altLang="en-US" sz="1200" dirty="0">
                <a:latin typeface="微软雅黑" pitchFamily="34" charset="-122"/>
                <a:ea typeface="微软雅黑" pitchFamily="34" charset="-122"/>
              </a:rPr>
              <a:t>输入列表：</a:t>
            </a:r>
            <a:endParaRPr lang="en-US" altLang="zh-CN" sz="1200" dirty="0">
              <a:latin typeface="微软雅黑" pitchFamily="34" charset="-122"/>
              <a:ea typeface="微软雅黑" pitchFamily="34" charset="-122"/>
            </a:endParaRPr>
          </a:p>
        </p:txBody>
      </p:sp>
      <p:sp>
        <p:nvSpPr>
          <p:cNvPr id="276" name="矩形 275"/>
          <p:cNvSpPr/>
          <p:nvPr/>
        </p:nvSpPr>
        <p:spPr bwMode="auto">
          <a:xfrm>
            <a:off x="-1112620" y="1959446"/>
            <a:ext cx="4713671" cy="276914"/>
          </a:xfrm>
          <a:prstGeom prst="rect">
            <a:avLst/>
          </a:prstGeom>
        </p:spPr>
        <p:txBody>
          <a:bodyPr wrap="none">
            <a:spAutoFit/>
          </a:bodyPr>
          <a:lstStyle/>
          <a:p>
            <a:pPr lvl="8">
              <a:defRPr/>
            </a:pPr>
            <a:r>
              <a:rPr lang="zh-CN" altLang="en-US" sz="1200" dirty="0">
                <a:latin typeface="微软雅黑" pitchFamily="34" charset="-122"/>
                <a:ea typeface="微软雅黑" pitchFamily="34" charset="-122"/>
              </a:rPr>
              <a:t>输出列表：</a:t>
            </a:r>
            <a:endParaRPr lang="en-US" altLang="zh-CN" sz="1200" dirty="0">
              <a:latin typeface="微软雅黑" pitchFamily="34" charset="-122"/>
              <a:ea typeface="微软雅黑" pitchFamily="34" charset="-122"/>
            </a:endParaRPr>
          </a:p>
        </p:txBody>
      </p:sp>
      <p:grpSp>
        <p:nvGrpSpPr>
          <p:cNvPr id="277" name="组合 103"/>
          <p:cNvGrpSpPr>
            <a:grpSpLocks/>
          </p:cNvGrpSpPr>
          <p:nvPr/>
        </p:nvGrpSpPr>
        <p:grpSpPr bwMode="auto">
          <a:xfrm>
            <a:off x="1866836" y="1195302"/>
            <a:ext cx="328748" cy="246145"/>
            <a:chOff x="2961988" y="1714488"/>
            <a:chExt cx="324128" cy="246221"/>
          </a:xfrm>
        </p:grpSpPr>
        <p:sp>
          <p:nvSpPr>
            <p:cNvPr id="287" name="折角形 286"/>
            <p:cNvSpPr/>
            <p:nvPr/>
          </p:nvSpPr>
          <p:spPr>
            <a:xfrm>
              <a:off x="2999583" y="1714639"/>
              <a:ext cx="214313" cy="214378"/>
            </a:xfrm>
            <a:prstGeom prst="foldedCorne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endParaRPr>
            </a:p>
          </p:txBody>
        </p:sp>
        <p:sp>
          <p:nvSpPr>
            <p:cNvPr id="288" name="TextBox 101"/>
            <p:cNvSpPr txBox="1">
              <a:spLocks noChangeArrowheads="1"/>
            </p:cNvSpPr>
            <p:nvPr/>
          </p:nvSpPr>
          <p:spPr bwMode="auto">
            <a:xfrm>
              <a:off x="2961988" y="1714488"/>
              <a:ext cx="324128" cy="246221"/>
            </a:xfrm>
            <a:prstGeom prst="rect">
              <a:avLst/>
            </a:prstGeom>
            <a:noFill/>
            <a:ln w="9525">
              <a:noFill/>
              <a:miter lim="800000"/>
              <a:headEnd/>
              <a:tailEnd/>
            </a:ln>
          </p:spPr>
          <p:txBody>
            <a:bodyPr wrap="none">
              <a:spAutoFit/>
            </a:bodyPr>
            <a:lstStyle/>
            <a:p>
              <a:r>
                <a:rPr lang="en-US" altLang="zh-CN" sz="1000"/>
                <a:t>A1</a:t>
              </a:r>
              <a:endParaRPr lang="zh-CN" altLang="en-US" sz="1000"/>
            </a:p>
          </p:txBody>
        </p:sp>
      </p:grpSp>
      <p:grpSp>
        <p:nvGrpSpPr>
          <p:cNvPr id="278" name="组合 104"/>
          <p:cNvGrpSpPr>
            <a:grpSpLocks/>
          </p:cNvGrpSpPr>
          <p:nvPr/>
        </p:nvGrpSpPr>
        <p:grpSpPr bwMode="auto">
          <a:xfrm>
            <a:off x="1866836" y="1520484"/>
            <a:ext cx="328748" cy="246145"/>
            <a:chOff x="2961988" y="1714488"/>
            <a:chExt cx="324128" cy="246221"/>
          </a:xfrm>
        </p:grpSpPr>
        <p:sp>
          <p:nvSpPr>
            <p:cNvPr id="285" name="折角形 284"/>
            <p:cNvSpPr/>
            <p:nvPr/>
          </p:nvSpPr>
          <p:spPr>
            <a:xfrm>
              <a:off x="2999583" y="1714894"/>
              <a:ext cx="214313" cy="214379"/>
            </a:xfrm>
            <a:prstGeom prst="foldedCorner">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endParaRPr>
            </a:p>
          </p:txBody>
        </p:sp>
        <p:sp>
          <p:nvSpPr>
            <p:cNvPr id="286" name="TextBox 110"/>
            <p:cNvSpPr txBox="1">
              <a:spLocks noChangeArrowheads="1"/>
            </p:cNvSpPr>
            <p:nvPr/>
          </p:nvSpPr>
          <p:spPr bwMode="auto">
            <a:xfrm>
              <a:off x="2961988" y="1714488"/>
              <a:ext cx="324128" cy="246221"/>
            </a:xfrm>
            <a:prstGeom prst="rect">
              <a:avLst/>
            </a:prstGeom>
            <a:noFill/>
            <a:ln w="9525">
              <a:noFill/>
              <a:miter lim="800000"/>
              <a:headEnd/>
              <a:tailEnd/>
            </a:ln>
          </p:spPr>
          <p:txBody>
            <a:bodyPr wrap="none">
              <a:spAutoFit/>
            </a:bodyPr>
            <a:lstStyle/>
            <a:p>
              <a:r>
                <a:rPr lang="en-US" altLang="zh-CN" sz="1000"/>
                <a:t>A2</a:t>
              </a:r>
              <a:endParaRPr lang="zh-CN" altLang="en-US" sz="1000"/>
            </a:p>
          </p:txBody>
        </p:sp>
      </p:grpSp>
      <p:grpSp>
        <p:nvGrpSpPr>
          <p:cNvPr id="279" name="组合 111"/>
          <p:cNvGrpSpPr>
            <a:grpSpLocks/>
          </p:cNvGrpSpPr>
          <p:nvPr/>
        </p:nvGrpSpPr>
        <p:grpSpPr bwMode="auto">
          <a:xfrm>
            <a:off x="1905759" y="2234644"/>
            <a:ext cx="328748" cy="246145"/>
            <a:chOff x="2961988" y="1682581"/>
            <a:chExt cx="324128" cy="246221"/>
          </a:xfrm>
        </p:grpSpPr>
        <p:sp>
          <p:nvSpPr>
            <p:cNvPr id="283" name="折角形 282"/>
            <p:cNvSpPr/>
            <p:nvPr/>
          </p:nvSpPr>
          <p:spPr>
            <a:xfrm>
              <a:off x="2999307" y="1714962"/>
              <a:ext cx="215901" cy="214379"/>
            </a:xfrm>
            <a:prstGeom prst="foldedCorner">
              <a:avLst/>
            </a:prstGeom>
            <a:solidFill>
              <a:srgbClr val="FFFF00"/>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endParaRPr>
            </a:p>
          </p:txBody>
        </p:sp>
        <p:sp>
          <p:nvSpPr>
            <p:cNvPr id="284" name="TextBox 113"/>
            <p:cNvSpPr txBox="1">
              <a:spLocks noChangeArrowheads="1"/>
            </p:cNvSpPr>
            <p:nvPr/>
          </p:nvSpPr>
          <p:spPr bwMode="auto">
            <a:xfrm>
              <a:off x="2961988" y="1682581"/>
              <a:ext cx="324128" cy="246221"/>
            </a:xfrm>
            <a:prstGeom prst="rect">
              <a:avLst/>
            </a:prstGeom>
            <a:noFill/>
            <a:ln w="9525">
              <a:noFill/>
              <a:miter lim="800000"/>
              <a:headEnd/>
              <a:tailEnd/>
            </a:ln>
          </p:spPr>
          <p:txBody>
            <a:bodyPr wrap="none">
              <a:spAutoFit/>
            </a:bodyPr>
            <a:lstStyle/>
            <a:p>
              <a:r>
                <a:rPr lang="en-US" altLang="zh-CN" sz="1000" dirty="0"/>
                <a:t>B1</a:t>
              </a:r>
              <a:endParaRPr lang="zh-CN" altLang="en-US" sz="1000" dirty="0"/>
            </a:p>
          </p:txBody>
        </p:sp>
      </p:grpSp>
      <p:grpSp>
        <p:nvGrpSpPr>
          <p:cNvPr id="280" name="组合 114"/>
          <p:cNvGrpSpPr>
            <a:grpSpLocks/>
          </p:cNvGrpSpPr>
          <p:nvPr/>
        </p:nvGrpSpPr>
        <p:grpSpPr bwMode="auto">
          <a:xfrm>
            <a:off x="1905759" y="2552205"/>
            <a:ext cx="325496" cy="253767"/>
            <a:chOff x="2961988" y="1674957"/>
            <a:chExt cx="320922" cy="253845"/>
          </a:xfrm>
        </p:grpSpPr>
        <p:sp>
          <p:nvSpPr>
            <p:cNvPr id="281" name="折角形 280"/>
            <p:cNvSpPr/>
            <p:nvPr/>
          </p:nvSpPr>
          <p:spPr>
            <a:xfrm>
              <a:off x="2999307" y="1715217"/>
              <a:ext cx="215901" cy="214378"/>
            </a:xfrm>
            <a:prstGeom prst="foldedCorner">
              <a:avLst/>
            </a:prstGeom>
            <a:solidFill>
              <a:srgbClr val="92D050"/>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endParaRPr>
            </a:p>
          </p:txBody>
        </p:sp>
        <p:sp>
          <p:nvSpPr>
            <p:cNvPr id="282" name="TextBox 117"/>
            <p:cNvSpPr txBox="1">
              <a:spLocks noChangeArrowheads="1"/>
            </p:cNvSpPr>
            <p:nvPr/>
          </p:nvSpPr>
          <p:spPr bwMode="auto">
            <a:xfrm>
              <a:off x="2961988" y="1674957"/>
              <a:ext cx="320922" cy="246221"/>
            </a:xfrm>
            <a:prstGeom prst="rect">
              <a:avLst/>
            </a:prstGeom>
            <a:noFill/>
            <a:ln w="9525">
              <a:noFill/>
              <a:miter lim="800000"/>
              <a:headEnd/>
              <a:tailEnd/>
            </a:ln>
          </p:spPr>
          <p:txBody>
            <a:bodyPr wrap="none">
              <a:spAutoFit/>
            </a:bodyPr>
            <a:lstStyle/>
            <a:p>
              <a:r>
                <a:rPr lang="en-US" altLang="zh-CN" sz="1000"/>
                <a:t>B2</a:t>
              </a:r>
              <a:endParaRPr lang="zh-CN" altLang="en-US" sz="1000"/>
            </a:p>
          </p:txBody>
        </p:sp>
      </p:grpSp>
      <p:sp>
        <p:nvSpPr>
          <p:cNvPr id="272" name="矩形 198"/>
          <p:cNvSpPr>
            <a:spLocks noChangeArrowheads="1"/>
          </p:cNvSpPr>
          <p:nvPr/>
        </p:nvSpPr>
        <p:spPr bwMode="auto">
          <a:xfrm>
            <a:off x="1611921" y="2980701"/>
            <a:ext cx="733585" cy="276914"/>
          </a:xfrm>
          <a:prstGeom prst="rect">
            <a:avLst/>
          </a:prstGeom>
          <a:noFill/>
          <a:ln w="9525">
            <a:noFill/>
            <a:miter lim="800000"/>
            <a:headEnd/>
            <a:tailEnd/>
          </a:ln>
        </p:spPr>
        <p:txBody>
          <a:bodyPr wrap="none">
            <a:spAutoFit/>
          </a:bodyPr>
          <a:lstStyle/>
          <a:p>
            <a:pPr algn="ctr"/>
            <a:r>
              <a:rPr lang="zh-CN" altLang="en-US" sz="1200" dirty="0">
                <a:latin typeface="黑体" pitchFamily="49" charset="-122"/>
                <a:ea typeface="黑体" pitchFamily="49" charset="-122"/>
              </a:rPr>
              <a:t>工作包</a:t>
            </a:r>
            <a:r>
              <a:rPr lang="en-US" altLang="zh-CN" sz="1200" dirty="0">
                <a:latin typeface="黑体" pitchFamily="49" charset="-122"/>
                <a:ea typeface="黑体" pitchFamily="49" charset="-122"/>
              </a:rPr>
              <a:t>A</a:t>
            </a:r>
          </a:p>
        </p:txBody>
      </p:sp>
      <p:sp>
        <p:nvSpPr>
          <p:cNvPr id="292" name="圆角矩形 291"/>
          <p:cNvSpPr/>
          <p:nvPr/>
        </p:nvSpPr>
        <p:spPr bwMode="auto">
          <a:xfrm>
            <a:off x="4931462" y="1481203"/>
            <a:ext cx="1584176" cy="2214562"/>
          </a:xfrm>
          <a:prstGeom prst="roundRect">
            <a:avLst>
              <a:gd name="adj" fmla="val 5713"/>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en-US" altLang="zh-CN" dirty="0"/>
          </a:p>
        </p:txBody>
      </p:sp>
      <p:cxnSp>
        <p:nvCxnSpPr>
          <p:cNvPr id="293" name="直接连接符 292"/>
          <p:cNvCxnSpPr/>
          <p:nvPr/>
        </p:nvCxnSpPr>
        <p:spPr bwMode="auto">
          <a:xfrm flipV="1">
            <a:off x="5134564" y="2624203"/>
            <a:ext cx="992188" cy="952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4" name="矩形 293"/>
          <p:cNvSpPr/>
          <p:nvPr/>
        </p:nvSpPr>
        <p:spPr bwMode="auto">
          <a:xfrm>
            <a:off x="1557926" y="1552620"/>
            <a:ext cx="4648131" cy="276914"/>
          </a:xfrm>
          <a:prstGeom prst="rect">
            <a:avLst/>
          </a:prstGeom>
        </p:spPr>
        <p:txBody>
          <a:bodyPr wrap="none">
            <a:spAutoFit/>
          </a:bodyPr>
          <a:lstStyle/>
          <a:p>
            <a:pPr lvl="8">
              <a:defRPr/>
            </a:pPr>
            <a:r>
              <a:rPr lang="zh-CN" altLang="en-US" sz="1200" dirty="0">
                <a:latin typeface="微软雅黑" pitchFamily="34" charset="-122"/>
                <a:ea typeface="微软雅黑" pitchFamily="34" charset="-122"/>
              </a:rPr>
              <a:t>输入列表：</a:t>
            </a:r>
            <a:endParaRPr lang="en-US" altLang="zh-CN" sz="1200" dirty="0">
              <a:latin typeface="微软雅黑" pitchFamily="34" charset="-122"/>
              <a:ea typeface="微软雅黑" pitchFamily="34" charset="-122"/>
            </a:endParaRPr>
          </a:p>
        </p:txBody>
      </p:sp>
      <p:sp>
        <p:nvSpPr>
          <p:cNvPr id="295" name="矩形 294"/>
          <p:cNvSpPr/>
          <p:nvPr/>
        </p:nvSpPr>
        <p:spPr bwMode="auto">
          <a:xfrm>
            <a:off x="1561884" y="2704026"/>
            <a:ext cx="4648131" cy="276914"/>
          </a:xfrm>
          <a:prstGeom prst="rect">
            <a:avLst/>
          </a:prstGeom>
        </p:spPr>
        <p:txBody>
          <a:bodyPr wrap="none">
            <a:spAutoFit/>
          </a:bodyPr>
          <a:lstStyle/>
          <a:p>
            <a:pPr lvl="8">
              <a:defRPr/>
            </a:pPr>
            <a:r>
              <a:rPr lang="zh-CN" altLang="en-US" sz="1200" dirty="0">
                <a:latin typeface="微软雅黑" pitchFamily="34" charset="-122"/>
                <a:ea typeface="微软雅黑" pitchFamily="34" charset="-122"/>
              </a:rPr>
              <a:t>输出列表：</a:t>
            </a:r>
            <a:endParaRPr lang="en-US" altLang="zh-CN" sz="1200" dirty="0">
              <a:latin typeface="微软雅黑" pitchFamily="34" charset="-122"/>
              <a:ea typeface="微软雅黑" pitchFamily="34" charset="-122"/>
            </a:endParaRPr>
          </a:p>
        </p:txBody>
      </p:sp>
      <p:grpSp>
        <p:nvGrpSpPr>
          <p:cNvPr id="296" name="组合 103"/>
          <p:cNvGrpSpPr>
            <a:grpSpLocks/>
          </p:cNvGrpSpPr>
          <p:nvPr/>
        </p:nvGrpSpPr>
        <p:grpSpPr bwMode="auto">
          <a:xfrm>
            <a:off x="5596085" y="1949218"/>
            <a:ext cx="324177" cy="246360"/>
            <a:chOff x="2961989" y="1682581"/>
            <a:chExt cx="324128" cy="246436"/>
          </a:xfrm>
        </p:grpSpPr>
        <p:sp>
          <p:nvSpPr>
            <p:cNvPr id="306" name="折角形 305"/>
            <p:cNvSpPr/>
            <p:nvPr/>
          </p:nvSpPr>
          <p:spPr>
            <a:xfrm>
              <a:off x="3000524" y="1714638"/>
              <a:ext cx="214280" cy="214379"/>
            </a:xfrm>
            <a:prstGeom prst="foldedCorner">
              <a:avLst/>
            </a:prstGeom>
            <a:solidFill>
              <a:srgbClr val="FFFF00"/>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endParaRPr>
            </a:p>
          </p:txBody>
        </p:sp>
        <p:sp>
          <p:nvSpPr>
            <p:cNvPr id="307" name="TextBox 135"/>
            <p:cNvSpPr txBox="1">
              <a:spLocks noChangeArrowheads="1"/>
            </p:cNvSpPr>
            <p:nvPr/>
          </p:nvSpPr>
          <p:spPr bwMode="auto">
            <a:xfrm>
              <a:off x="2961989" y="1682581"/>
              <a:ext cx="324128" cy="246221"/>
            </a:xfrm>
            <a:prstGeom prst="rect">
              <a:avLst/>
            </a:prstGeom>
            <a:noFill/>
            <a:ln w="9525">
              <a:noFill/>
              <a:miter lim="800000"/>
              <a:headEnd/>
              <a:tailEnd/>
            </a:ln>
          </p:spPr>
          <p:txBody>
            <a:bodyPr wrap="none">
              <a:spAutoFit/>
            </a:bodyPr>
            <a:lstStyle/>
            <a:p>
              <a:r>
                <a:rPr lang="en-US" altLang="zh-CN" sz="1000"/>
                <a:t>B1</a:t>
              </a:r>
              <a:endParaRPr lang="zh-CN" altLang="en-US" sz="1000"/>
            </a:p>
          </p:txBody>
        </p:sp>
      </p:grpSp>
      <p:grpSp>
        <p:nvGrpSpPr>
          <p:cNvPr id="297" name="组合 104"/>
          <p:cNvGrpSpPr>
            <a:grpSpLocks/>
          </p:cNvGrpSpPr>
          <p:nvPr/>
        </p:nvGrpSpPr>
        <p:grpSpPr bwMode="auto">
          <a:xfrm>
            <a:off x="5596087" y="2306298"/>
            <a:ext cx="320971" cy="246145"/>
            <a:chOff x="2961989" y="1714487"/>
            <a:chExt cx="320922" cy="246221"/>
          </a:xfrm>
        </p:grpSpPr>
        <p:sp>
          <p:nvSpPr>
            <p:cNvPr id="304" name="折角形 303"/>
            <p:cNvSpPr/>
            <p:nvPr/>
          </p:nvSpPr>
          <p:spPr>
            <a:xfrm>
              <a:off x="3000524" y="1714894"/>
              <a:ext cx="214279" cy="214378"/>
            </a:xfrm>
            <a:prstGeom prst="foldedCorner">
              <a:avLst/>
            </a:prstGeom>
            <a:solidFill>
              <a:schemeClr val="tx2">
                <a:lumMod val="20000"/>
                <a:lumOff val="8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endParaRPr>
            </a:p>
          </p:txBody>
        </p:sp>
        <p:sp>
          <p:nvSpPr>
            <p:cNvPr id="305" name="TextBox 133"/>
            <p:cNvSpPr txBox="1">
              <a:spLocks noChangeArrowheads="1"/>
            </p:cNvSpPr>
            <p:nvPr/>
          </p:nvSpPr>
          <p:spPr bwMode="auto">
            <a:xfrm>
              <a:off x="2961989" y="1714487"/>
              <a:ext cx="320922" cy="246221"/>
            </a:xfrm>
            <a:prstGeom prst="rect">
              <a:avLst/>
            </a:prstGeom>
            <a:noFill/>
            <a:ln w="9525">
              <a:noFill/>
              <a:miter lim="800000"/>
              <a:headEnd/>
              <a:tailEnd/>
            </a:ln>
          </p:spPr>
          <p:txBody>
            <a:bodyPr wrap="none">
              <a:spAutoFit/>
            </a:bodyPr>
            <a:lstStyle/>
            <a:p>
              <a:r>
                <a:rPr lang="en-US" altLang="zh-CN" sz="1000" dirty="0"/>
                <a:t>B3</a:t>
              </a:r>
              <a:endParaRPr lang="zh-CN" altLang="en-US" sz="1000" dirty="0"/>
            </a:p>
          </p:txBody>
        </p:sp>
      </p:grpSp>
      <p:grpSp>
        <p:nvGrpSpPr>
          <p:cNvPr id="298" name="组合 111"/>
          <p:cNvGrpSpPr>
            <a:grpSpLocks/>
          </p:cNvGrpSpPr>
          <p:nvPr/>
        </p:nvGrpSpPr>
        <p:grpSpPr bwMode="auto">
          <a:xfrm>
            <a:off x="5634462" y="3020459"/>
            <a:ext cx="324177" cy="246684"/>
            <a:chOff x="2961988" y="1682580"/>
            <a:chExt cx="324128" cy="246760"/>
          </a:xfrm>
        </p:grpSpPr>
        <p:sp>
          <p:nvSpPr>
            <p:cNvPr id="302" name="折角形 301"/>
            <p:cNvSpPr/>
            <p:nvPr/>
          </p:nvSpPr>
          <p:spPr>
            <a:xfrm>
              <a:off x="3000243" y="1714962"/>
              <a:ext cx="214280" cy="214378"/>
            </a:xfrm>
            <a:prstGeom prst="foldedCorner">
              <a:avLst/>
            </a:prstGeom>
            <a:solidFill>
              <a:schemeClr val="accent4">
                <a:lumMod val="20000"/>
                <a:lumOff val="8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endParaRPr>
            </a:p>
          </p:txBody>
        </p:sp>
        <p:sp>
          <p:nvSpPr>
            <p:cNvPr id="303" name="TextBox 131"/>
            <p:cNvSpPr txBox="1">
              <a:spLocks noChangeArrowheads="1"/>
            </p:cNvSpPr>
            <p:nvPr/>
          </p:nvSpPr>
          <p:spPr bwMode="auto">
            <a:xfrm>
              <a:off x="2961988" y="1682580"/>
              <a:ext cx="324128" cy="246221"/>
            </a:xfrm>
            <a:prstGeom prst="rect">
              <a:avLst/>
            </a:prstGeom>
            <a:noFill/>
            <a:ln w="9525">
              <a:noFill/>
              <a:miter lim="800000"/>
              <a:headEnd/>
              <a:tailEnd/>
            </a:ln>
          </p:spPr>
          <p:txBody>
            <a:bodyPr wrap="none">
              <a:spAutoFit/>
            </a:bodyPr>
            <a:lstStyle/>
            <a:p>
              <a:r>
                <a:rPr lang="en-US" altLang="zh-CN" sz="1000" dirty="0"/>
                <a:t>C1</a:t>
              </a:r>
              <a:endParaRPr lang="zh-CN" altLang="en-US" sz="1000" dirty="0"/>
            </a:p>
          </p:txBody>
        </p:sp>
      </p:grpSp>
      <p:grpSp>
        <p:nvGrpSpPr>
          <p:cNvPr id="299" name="组合 114"/>
          <p:cNvGrpSpPr>
            <a:grpSpLocks/>
          </p:cNvGrpSpPr>
          <p:nvPr/>
        </p:nvGrpSpPr>
        <p:grpSpPr bwMode="auto">
          <a:xfrm>
            <a:off x="5634466" y="3377538"/>
            <a:ext cx="320971" cy="246145"/>
            <a:chOff x="2961988" y="1714487"/>
            <a:chExt cx="320922" cy="246221"/>
          </a:xfrm>
        </p:grpSpPr>
        <p:sp>
          <p:nvSpPr>
            <p:cNvPr id="300" name="折角形 299"/>
            <p:cNvSpPr/>
            <p:nvPr/>
          </p:nvSpPr>
          <p:spPr>
            <a:xfrm>
              <a:off x="3000243" y="1715215"/>
              <a:ext cx="214279" cy="214379"/>
            </a:xfrm>
            <a:prstGeom prst="foldedCorner">
              <a:avLst/>
            </a:prstGeom>
            <a:solidFill>
              <a:srgbClr val="FF9900"/>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endParaRPr>
            </a:p>
          </p:txBody>
        </p:sp>
        <p:sp>
          <p:nvSpPr>
            <p:cNvPr id="301" name="TextBox 129"/>
            <p:cNvSpPr txBox="1">
              <a:spLocks noChangeArrowheads="1"/>
            </p:cNvSpPr>
            <p:nvPr/>
          </p:nvSpPr>
          <p:spPr bwMode="auto">
            <a:xfrm>
              <a:off x="2961988" y="1714487"/>
              <a:ext cx="320922" cy="246221"/>
            </a:xfrm>
            <a:prstGeom prst="rect">
              <a:avLst/>
            </a:prstGeom>
            <a:noFill/>
            <a:ln w="9525">
              <a:noFill/>
              <a:miter lim="800000"/>
              <a:headEnd/>
              <a:tailEnd/>
            </a:ln>
          </p:spPr>
          <p:txBody>
            <a:bodyPr wrap="none">
              <a:spAutoFit/>
            </a:bodyPr>
            <a:lstStyle/>
            <a:p>
              <a:r>
                <a:rPr lang="en-US" altLang="zh-CN" sz="1000" dirty="0"/>
                <a:t>C2</a:t>
              </a:r>
              <a:endParaRPr lang="zh-CN" altLang="en-US" sz="1000" dirty="0"/>
            </a:p>
          </p:txBody>
        </p:sp>
      </p:grpSp>
      <p:sp>
        <p:nvSpPr>
          <p:cNvPr id="291" name="矩形 199"/>
          <p:cNvSpPr>
            <a:spLocks noChangeArrowheads="1"/>
          </p:cNvSpPr>
          <p:nvPr/>
        </p:nvSpPr>
        <p:spPr bwMode="auto">
          <a:xfrm>
            <a:off x="5416162" y="3766514"/>
            <a:ext cx="723385" cy="276914"/>
          </a:xfrm>
          <a:prstGeom prst="rect">
            <a:avLst/>
          </a:prstGeom>
          <a:noFill/>
          <a:ln w="9525">
            <a:noFill/>
            <a:miter lim="800000"/>
            <a:headEnd/>
            <a:tailEnd/>
          </a:ln>
        </p:spPr>
        <p:txBody>
          <a:bodyPr wrap="none">
            <a:spAutoFit/>
          </a:bodyPr>
          <a:lstStyle/>
          <a:p>
            <a:pPr algn="ctr"/>
            <a:r>
              <a:rPr lang="zh-CN" altLang="en-US" sz="1200" dirty="0">
                <a:latin typeface="黑体" pitchFamily="49" charset="-122"/>
                <a:ea typeface="黑体" pitchFamily="49" charset="-122"/>
              </a:rPr>
              <a:t>工作包</a:t>
            </a:r>
            <a:r>
              <a:rPr lang="en-US" altLang="zh-CN" sz="1200" dirty="0">
                <a:latin typeface="黑体" pitchFamily="49" charset="-122"/>
                <a:ea typeface="黑体" pitchFamily="49" charset="-122"/>
              </a:rPr>
              <a:t>B</a:t>
            </a:r>
          </a:p>
        </p:txBody>
      </p:sp>
      <p:pic>
        <p:nvPicPr>
          <p:cNvPr id="309" name="Picture 4" descr="E:\工作-分类整理\项目相关\611\8月底\数据监控.gif"/>
          <p:cNvPicPr>
            <a:picLocks noChangeAspect="1" noChangeArrowheads="1"/>
          </p:cNvPicPr>
          <p:nvPr/>
        </p:nvPicPr>
        <p:blipFill>
          <a:blip r:embed="rId7" cstate="print"/>
          <a:srcRect/>
          <a:stretch>
            <a:fillRect/>
          </a:stretch>
        </p:blipFill>
        <p:spPr bwMode="auto">
          <a:xfrm>
            <a:off x="3851342" y="1875598"/>
            <a:ext cx="321031" cy="280538"/>
          </a:xfrm>
          <a:prstGeom prst="rect">
            <a:avLst/>
          </a:prstGeom>
          <a:noFill/>
          <a:ln w="9525">
            <a:noFill/>
            <a:miter lim="800000"/>
            <a:headEnd/>
            <a:tailEnd/>
          </a:ln>
        </p:spPr>
      </p:pic>
      <p:sp>
        <p:nvSpPr>
          <p:cNvPr id="310" name="矩形 178"/>
          <p:cNvSpPr>
            <a:spLocks noChangeArrowheads="1"/>
          </p:cNvSpPr>
          <p:nvPr/>
        </p:nvSpPr>
        <p:spPr bwMode="auto">
          <a:xfrm>
            <a:off x="3058375" y="1909829"/>
            <a:ext cx="799971" cy="276555"/>
          </a:xfrm>
          <a:prstGeom prst="rect">
            <a:avLst/>
          </a:prstGeom>
          <a:noFill/>
          <a:ln w="9525">
            <a:noFill/>
            <a:miter lim="800000"/>
            <a:headEnd/>
            <a:tailEnd/>
          </a:ln>
        </p:spPr>
        <p:txBody>
          <a:bodyPr wrap="none">
            <a:spAutoFit/>
          </a:bodyPr>
          <a:lstStyle/>
          <a:p>
            <a:pPr algn="ctr"/>
            <a:r>
              <a:rPr lang="zh-CN" altLang="en-US" sz="1200" dirty="0">
                <a:latin typeface="黑体" pitchFamily="49" charset="-122"/>
                <a:ea typeface="黑体" pitchFamily="49" charset="-122"/>
              </a:rPr>
              <a:t>可见机制</a:t>
            </a:r>
            <a:endParaRPr lang="en-US" altLang="zh-CN" sz="1200" dirty="0">
              <a:latin typeface="黑体" pitchFamily="49" charset="-122"/>
              <a:ea typeface="黑体" pitchFamily="49" charset="-122"/>
            </a:endParaRPr>
          </a:p>
        </p:txBody>
      </p:sp>
      <p:cxnSp>
        <p:nvCxnSpPr>
          <p:cNvPr id="311" name="曲线连接符 310"/>
          <p:cNvCxnSpPr>
            <a:stCxn id="106" idx="3"/>
            <a:endCxn id="119" idx="1"/>
          </p:cNvCxnSpPr>
          <p:nvPr/>
        </p:nvCxnSpPr>
        <p:spPr bwMode="auto">
          <a:xfrm flipV="1">
            <a:off x="2699214" y="1926701"/>
            <a:ext cx="2304256" cy="272078"/>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313" name="矩形 196"/>
          <p:cNvSpPr>
            <a:spLocks noChangeArrowheads="1"/>
          </p:cNvSpPr>
          <p:nvPr/>
        </p:nvSpPr>
        <p:spPr bwMode="auto">
          <a:xfrm>
            <a:off x="4139374" y="2451662"/>
            <a:ext cx="799992" cy="277315"/>
          </a:xfrm>
          <a:prstGeom prst="rect">
            <a:avLst/>
          </a:prstGeom>
          <a:noFill/>
          <a:ln w="9525">
            <a:noFill/>
            <a:miter lim="800000"/>
            <a:headEnd/>
            <a:tailEnd/>
          </a:ln>
        </p:spPr>
        <p:txBody>
          <a:bodyPr wrap="none">
            <a:spAutoFit/>
          </a:bodyPr>
          <a:lstStyle/>
          <a:p>
            <a:pPr algn="ctr"/>
            <a:r>
              <a:rPr lang="zh-CN" altLang="en-US" sz="1200" dirty="0">
                <a:latin typeface="黑体" pitchFamily="49" charset="-122"/>
                <a:ea typeface="黑体" pitchFamily="49" charset="-122"/>
              </a:rPr>
              <a:t>消息机制</a:t>
            </a:r>
            <a:endParaRPr lang="en-US" altLang="zh-CN" sz="1200" dirty="0">
              <a:latin typeface="黑体" pitchFamily="49" charset="-122"/>
              <a:ea typeface="黑体" pitchFamily="49" charset="-122"/>
            </a:endParaRPr>
          </a:p>
        </p:txBody>
      </p:sp>
      <p:cxnSp>
        <p:nvCxnSpPr>
          <p:cNvPr id="314" name="曲线连接符 313"/>
          <p:cNvCxnSpPr>
            <a:stCxn id="121" idx="2"/>
          </p:cNvCxnSpPr>
          <p:nvPr/>
        </p:nvCxnSpPr>
        <p:spPr bwMode="auto">
          <a:xfrm rot="5400000">
            <a:off x="4327657" y="1894363"/>
            <a:ext cx="416840" cy="1369469"/>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grpSp>
        <p:nvGrpSpPr>
          <p:cNvPr id="315" name="组合 314"/>
          <p:cNvGrpSpPr>
            <a:grpSpLocks/>
          </p:cNvGrpSpPr>
          <p:nvPr/>
        </p:nvGrpSpPr>
        <p:grpSpPr bwMode="auto">
          <a:xfrm>
            <a:off x="2244314" y="2848040"/>
            <a:ext cx="2457030" cy="561975"/>
            <a:chOff x="3902584" y="2866249"/>
            <a:chExt cx="2455366" cy="562751"/>
          </a:xfrm>
        </p:grpSpPr>
        <p:grpSp>
          <p:nvGrpSpPr>
            <p:cNvPr id="316" name="组合 197"/>
            <p:cNvGrpSpPr>
              <a:grpSpLocks/>
            </p:cNvGrpSpPr>
            <p:nvPr/>
          </p:nvGrpSpPr>
          <p:grpSpPr bwMode="auto">
            <a:xfrm>
              <a:off x="5865506" y="2866249"/>
              <a:ext cx="492444" cy="562751"/>
              <a:chOff x="5643570" y="2714620"/>
              <a:chExt cx="492444" cy="562751"/>
            </a:xfrm>
          </p:grpSpPr>
          <p:pic>
            <p:nvPicPr>
              <p:cNvPr id="318" name="Picture 3" descr="E:\工作-分类整理\项目相关\611\8月底\locked1.gif"/>
              <p:cNvPicPr>
                <a:picLocks noChangeAspect="1" noChangeArrowheads="1"/>
              </p:cNvPicPr>
              <p:nvPr/>
            </p:nvPicPr>
            <p:blipFill>
              <a:blip r:embed="rId8" cstate="print"/>
              <a:srcRect/>
              <a:stretch>
                <a:fillRect/>
              </a:stretch>
            </p:blipFill>
            <p:spPr bwMode="auto">
              <a:xfrm>
                <a:off x="5715008" y="2714620"/>
                <a:ext cx="357190" cy="357190"/>
              </a:xfrm>
              <a:prstGeom prst="rect">
                <a:avLst/>
              </a:prstGeom>
              <a:noFill/>
              <a:ln w="9525">
                <a:noFill/>
                <a:miter lim="800000"/>
                <a:headEnd/>
                <a:tailEnd/>
              </a:ln>
            </p:spPr>
          </p:pic>
          <p:sp>
            <p:nvSpPr>
              <p:cNvPr id="319" name="矩形 179"/>
              <p:cNvSpPr>
                <a:spLocks noChangeArrowheads="1"/>
              </p:cNvSpPr>
              <p:nvPr/>
            </p:nvSpPr>
            <p:spPr bwMode="auto">
              <a:xfrm>
                <a:off x="5643570" y="3000372"/>
                <a:ext cx="492444" cy="276999"/>
              </a:xfrm>
              <a:prstGeom prst="rect">
                <a:avLst/>
              </a:prstGeom>
              <a:noFill/>
              <a:ln w="9525">
                <a:noFill/>
                <a:miter lim="800000"/>
                <a:headEnd/>
                <a:tailEnd/>
              </a:ln>
            </p:spPr>
            <p:txBody>
              <a:bodyPr wrap="none">
                <a:spAutoFit/>
              </a:bodyPr>
              <a:lstStyle/>
              <a:p>
                <a:pPr algn="ctr"/>
                <a:r>
                  <a:rPr lang="zh-CN" altLang="en-US" sz="1200">
                    <a:latin typeface="黑体" pitchFamily="49" charset="-122"/>
                    <a:ea typeface="黑体" pitchFamily="49" charset="-122"/>
                  </a:rPr>
                  <a:t>锁定</a:t>
                </a:r>
                <a:endParaRPr lang="en-US" altLang="zh-CN" sz="1200">
                  <a:latin typeface="黑体" pitchFamily="49" charset="-122"/>
                  <a:ea typeface="黑体" pitchFamily="49" charset="-122"/>
                </a:endParaRPr>
              </a:p>
            </p:txBody>
          </p:sp>
        </p:grpSp>
        <p:cxnSp>
          <p:nvCxnSpPr>
            <p:cNvPr id="317" name="曲线连接符 316"/>
            <p:cNvCxnSpPr>
              <a:endCxn id="303" idx="1"/>
            </p:cNvCxnSpPr>
            <p:nvPr/>
          </p:nvCxnSpPr>
          <p:spPr>
            <a:xfrm>
              <a:off x="3902584" y="3052308"/>
              <a:ext cx="1732376" cy="9220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20" name="组合 319"/>
          <p:cNvGrpSpPr>
            <a:grpSpLocks/>
          </p:cNvGrpSpPr>
          <p:nvPr/>
        </p:nvGrpSpPr>
        <p:grpSpPr bwMode="auto">
          <a:xfrm>
            <a:off x="2915238" y="3522757"/>
            <a:ext cx="2719388" cy="601635"/>
            <a:chOff x="4572001" y="3542436"/>
            <a:chExt cx="2718596" cy="600953"/>
          </a:xfrm>
        </p:grpSpPr>
        <p:pic>
          <p:nvPicPr>
            <p:cNvPr id="321" name="Picture 10" descr="j0292020"/>
            <p:cNvPicPr>
              <a:picLocks noChangeAspect="1" noChangeArrowheads="1"/>
            </p:cNvPicPr>
            <p:nvPr/>
          </p:nvPicPr>
          <p:blipFill>
            <a:blip r:embed="rId3" cstate="print"/>
            <a:srcRect/>
            <a:stretch>
              <a:fillRect/>
            </a:stretch>
          </p:blipFill>
          <p:spPr bwMode="auto">
            <a:xfrm>
              <a:off x="4572001" y="3571884"/>
              <a:ext cx="557596" cy="571505"/>
            </a:xfrm>
            <a:prstGeom prst="rect">
              <a:avLst/>
            </a:prstGeom>
            <a:noFill/>
            <a:ln w="9525">
              <a:noFill/>
              <a:miter lim="800000"/>
              <a:headEnd/>
              <a:tailEnd/>
            </a:ln>
          </p:spPr>
        </p:pic>
        <p:pic>
          <p:nvPicPr>
            <p:cNvPr id="322" name="Picture 3" descr="E:\工作-分类整理\项目相关\611\8月底\locked1.gif"/>
            <p:cNvPicPr>
              <a:picLocks noChangeAspect="1" noChangeArrowheads="1"/>
            </p:cNvPicPr>
            <p:nvPr/>
          </p:nvPicPr>
          <p:blipFill>
            <a:blip r:embed="rId8" cstate="print"/>
            <a:srcRect/>
            <a:stretch>
              <a:fillRect/>
            </a:stretch>
          </p:blipFill>
          <p:spPr bwMode="auto">
            <a:xfrm>
              <a:off x="5715009" y="3571884"/>
              <a:ext cx="357190" cy="357191"/>
            </a:xfrm>
            <a:prstGeom prst="rect">
              <a:avLst/>
            </a:prstGeom>
            <a:noFill/>
            <a:ln w="9525">
              <a:noFill/>
              <a:miter lim="800000"/>
              <a:headEnd/>
              <a:tailEnd/>
            </a:ln>
          </p:spPr>
        </p:pic>
        <p:sp>
          <p:nvSpPr>
            <p:cNvPr id="323" name="矩形 187"/>
            <p:cNvSpPr>
              <a:spLocks noChangeArrowheads="1"/>
            </p:cNvSpPr>
            <p:nvPr/>
          </p:nvSpPr>
          <p:spPr bwMode="auto">
            <a:xfrm>
              <a:off x="5643571" y="3857634"/>
              <a:ext cx="492444" cy="276999"/>
            </a:xfrm>
            <a:prstGeom prst="rect">
              <a:avLst/>
            </a:prstGeom>
            <a:noFill/>
            <a:ln w="9525">
              <a:noFill/>
              <a:miter lim="800000"/>
              <a:headEnd/>
              <a:tailEnd/>
            </a:ln>
          </p:spPr>
          <p:txBody>
            <a:bodyPr wrap="none">
              <a:spAutoFit/>
            </a:bodyPr>
            <a:lstStyle/>
            <a:p>
              <a:pPr algn="ctr"/>
              <a:r>
                <a:rPr lang="zh-CN" altLang="en-US" sz="1200">
                  <a:latin typeface="黑体" pitchFamily="49" charset="-122"/>
                  <a:ea typeface="黑体" pitchFamily="49" charset="-122"/>
                </a:rPr>
                <a:t>锁定</a:t>
              </a:r>
              <a:endParaRPr lang="en-US" altLang="zh-CN" sz="1200">
                <a:latin typeface="黑体" pitchFamily="49" charset="-122"/>
                <a:ea typeface="黑体" pitchFamily="49" charset="-122"/>
              </a:endParaRPr>
            </a:p>
          </p:txBody>
        </p:sp>
        <p:cxnSp>
          <p:nvCxnSpPr>
            <p:cNvPr id="324" name="曲线连接符 323"/>
            <p:cNvCxnSpPr/>
            <p:nvPr/>
          </p:nvCxnSpPr>
          <p:spPr>
            <a:xfrm flipV="1">
              <a:off x="5129050" y="3542436"/>
              <a:ext cx="2161547" cy="337753"/>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12" name="组合 111"/>
          <p:cNvGrpSpPr/>
          <p:nvPr/>
        </p:nvGrpSpPr>
        <p:grpSpPr>
          <a:xfrm>
            <a:off x="2267166" y="2091621"/>
            <a:ext cx="576063" cy="246221"/>
            <a:chOff x="3923928" y="2132855"/>
            <a:chExt cx="576063" cy="246221"/>
          </a:xfrm>
        </p:grpSpPr>
        <p:sp>
          <p:nvSpPr>
            <p:cNvPr id="106" name="折角形 105"/>
            <p:cNvSpPr/>
            <p:nvPr/>
          </p:nvSpPr>
          <p:spPr bwMode="auto">
            <a:xfrm>
              <a:off x="3995936" y="2132856"/>
              <a:ext cx="360040" cy="214313"/>
            </a:xfrm>
            <a:prstGeom prst="foldedCorner">
              <a:avLst/>
            </a:prstGeom>
            <a:solidFill>
              <a:srgbClr val="FFFF00"/>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endParaRPr>
            </a:p>
          </p:txBody>
        </p:sp>
        <p:sp>
          <p:nvSpPr>
            <p:cNvPr id="107" name="TextBox 113"/>
            <p:cNvSpPr txBox="1">
              <a:spLocks noChangeArrowheads="1"/>
            </p:cNvSpPr>
            <p:nvPr/>
          </p:nvSpPr>
          <p:spPr bwMode="auto">
            <a:xfrm>
              <a:off x="3923928" y="2132855"/>
              <a:ext cx="576063" cy="246221"/>
            </a:xfrm>
            <a:prstGeom prst="rect">
              <a:avLst/>
            </a:prstGeom>
            <a:noFill/>
            <a:ln w="9525">
              <a:noFill/>
              <a:miter lim="800000"/>
              <a:headEnd/>
              <a:tailEnd/>
            </a:ln>
          </p:spPr>
          <p:txBody>
            <a:bodyPr wrap="square">
              <a:spAutoFit/>
            </a:bodyPr>
            <a:lstStyle/>
            <a:p>
              <a:r>
                <a:rPr lang="en-US" altLang="zh-CN" sz="1000" dirty="0" smtClean="0"/>
                <a:t>V1.0</a:t>
              </a:r>
              <a:endParaRPr lang="zh-CN" altLang="en-US" sz="1000" dirty="0"/>
            </a:p>
          </p:txBody>
        </p:sp>
      </p:grpSp>
      <p:grpSp>
        <p:nvGrpSpPr>
          <p:cNvPr id="113" name="组合 112"/>
          <p:cNvGrpSpPr/>
          <p:nvPr/>
        </p:nvGrpSpPr>
        <p:grpSpPr>
          <a:xfrm>
            <a:off x="2267167" y="2379654"/>
            <a:ext cx="576064" cy="246684"/>
            <a:chOff x="3923928" y="2100485"/>
            <a:chExt cx="576064" cy="246684"/>
          </a:xfrm>
        </p:grpSpPr>
        <p:sp>
          <p:nvSpPr>
            <p:cNvPr id="114" name="折角形 113"/>
            <p:cNvSpPr/>
            <p:nvPr/>
          </p:nvSpPr>
          <p:spPr bwMode="auto">
            <a:xfrm>
              <a:off x="3995936" y="2132856"/>
              <a:ext cx="360040" cy="214313"/>
            </a:xfrm>
            <a:prstGeom prst="foldedCorner">
              <a:avLst/>
            </a:prstGeom>
            <a:solidFill>
              <a:srgbClr val="FFFF00"/>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endParaRPr>
            </a:p>
          </p:txBody>
        </p:sp>
        <p:sp>
          <p:nvSpPr>
            <p:cNvPr id="115" name="TextBox 113"/>
            <p:cNvSpPr txBox="1">
              <a:spLocks noChangeArrowheads="1"/>
            </p:cNvSpPr>
            <p:nvPr/>
          </p:nvSpPr>
          <p:spPr bwMode="auto">
            <a:xfrm>
              <a:off x="3923928" y="2100485"/>
              <a:ext cx="576064" cy="246221"/>
            </a:xfrm>
            <a:prstGeom prst="rect">
              <a:avLst/>
            </a:prstGeom>
            <a:noFill/>
            <a:ln w="9525">
              <a:noFill/>
              <a:miter lim="800000"/>
              <a:headEnd/>
              <a:tailEnd/>
            </a:ln>
          </p:spPr>
          <p:txBody>
            <a:bodyPr wrap="square">
              <a:spAutoFit/>
            </a:bodyPr>
            <a:lstStyle/>
            <a:p>
              <a:r>
                <a:rPr lang="zh-CN" altLang="en-US" sz="800" dirty="0" smtClean="0"/>
                <a:t> </a:t>
              </a:r>
              <a:r>
                <a:rPr lang="en-US" altLang="zh-CN" sz="1000" dirty="0" smtClean="0"/>
                <a:t>V2.0</a:t>
              </a:r>
              <a:endParaRPr lang="zh-CN" altLang="en-US" sz="1000" dirty="0"/>
            </a:p>
          </p:txBody>
        </p:sp>
      </p:grpSp>
      <p:grpSp>
        <p:nvGrpSpPr>
          <p:cNvPr id="117" name="组合 116"/>
          <p:cNvGrpSpPr/>
          <p:nvPr/>
        </p:nvGrpSpPr>
        <p:grpSpPr>
          <a:xfrm>
            <a:off x="5003470" y="1803590"/>
            <a:ext cx="541375" cy="246684"/>
            <a:chOff x="3958616" y="2100485"/>
            <a:chExt cx="541375" cy="246684"/>
          </a:xfrm>
        </p:grpSpPr>
        <p:sp>
          <p:nvSpPr>
            <p:cNvPr id="118" name="折角形 117"/>
            <p:cNvSpPr/>
            <p:nvPr/>
          </p:nvSpPr>
          <p:spPr bwMode="auto">
            <a:xfrm>
              <a:off x="3995936" y="2132856"/>
              <a:ext cx="360040" cy="214313"/>
            </a:xfrm>
            <a:prstGeom prst="foldedCorner">
              <a:avLst/>
            </a:prstGeom>
            <a:solidFill>
              <a:srgbClr val="FFFF00"/>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endParaRPr>
            </a:p>
          </p:txBody>
        </p:sp>
        <p:sp>
          <p:nvSpPr>
            <p:cNvPr id="119" name="TextBox 113"/>
            <p:cNvSpPr txBox="1">
              <a:spLocks noChangeArrowheads="1"/>
            </p:cNvSpPr>
            <p:nvPr/>
          </p:nvSpPr>
          <p:spPr bwMode="auto">
            <a:xfrm>
              <a:off x="3958616" y="2100485"/>
              <a:ext cx="541375" cy="246221"/>
            </a:xfrm>
            <a:prstGeom prst="rect">
              <a:avLst/>
            </a:prstGeom>
            <a:noFill/>
            <a:ln w="9525">
              <a:noFill/>
              <a:miter lim="800000"/>
              <a:headEnd/>
              <a:tailEnd/>
            </a:ln>
          </p:spPr>
          <p:txBody>
            <a:bodyPr wrap="square">
              <a:spAutoFit/>
            </a:bodyPr>
            <a:lstStyle/>
            <a:p>
              <a:r>
                <a:rPr lang="en-US" altLang="zh-CN" sz="1000" dirty="0" smtClean="0"/>
                <a:t>V1.0</a:t>
              </a:r>
              <a:endParaRPr lang="zh-CN" altLang="en-US" sz="1000" dirty="0"/>
            </a:p>
          </p:txBody>
        </p:sp>
      </p:grpSp>
      <p:grpSp>
        <p:nvGrpSpPr>
          <p:cNvPr id="120" name="组合 119"/>
          <p:cNvGrpSpPr/>
          <p:nvPr/>
        </p:nvGrpSpPr>
        <p:grpSpPr>
          <a:xfrm>
            <a:off x="5003471" y="2123993"/>
            <a:ext cx="541376" cy="246684"/>
            <a:chOff x="3958616" y="2100485"/>
            <a:chExt cx="541376" cy="246684"/>
          </a:xfrm>
        </p:grpSpPr>
        <p:sp>
          <p:nvSpPr>
            <p:cNvPr id="121" name="折角形 120"/>
            <p:cNvSpPr/>
            <p:nvPr/>
          </p:nvSpPr>
          <p:spPr bwMode="auto">
            <a:xfrm>
              <a:off x="3995936" y="2132856"/>
              <a:ext cx="360040" cy="214313"/>
            </a:xfrm>
            <a:prstGeom prst="foldedCorner">
              <a:avLst/>
            </a:prstGeom>
            <a:solidFill>
              <a:srgbClr val="FFFF00"/>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endParaRPr>
            </a:p>
          </p:txBody>
        </p:sp>
        <p:sp>
          <p:nvSpPr>
            <p:cNvPr id="122" name="TextBox 113"/>
            <p:cNvSpPr txBox="1">
              <a:spLocks noChangeArrowheads="1"/>
            </p:cNvSpPr>
            <p:nvPr/>
          </p:nvSpPr>
          <p:spPr bwMode="auto">
            <a:xfrm>
              <a:off x="3958616" y="2100485"/>
              <a:ext cx="541376" cy="246221"/>
            </a:xfrm>
            <a:prstGeom prst="rect">
              <a:avLst/>
            </a:prstGeom>
            <a:noFill/>
            <a:ln w="9525">
              <a:noFill/>
              <a:miter lim="800000"/>
              <a:headEnd/>
              <a:tailEnd/>
            </a:ln>
          </p:spPr>
          <p:txBody>
            <a:bodyPr wrap="square">
              <a:spAutoFit/>
            </a:bodyPr>
            <a:lstStyle/>
            <a:p>
              <a:r>
                <a:rPr lang="en-US" altLang="zh-CN" sz="1000" dirty="0" smtClean="0"/>
                <a:t>V2.0</a:t>
              </a:r>
              <a:endParaRPr lang="zh-CN" altLang="en-US" sz="1000" dirty="0"/>
            </a:p>
          </p:txBody>
        </p:sp>
      </p:grpSp>
      <p:cxnSp>
        <p:nvCxnSpPr>
          <p:cNvPr id="132" name="肘形连接符 131"/>
          <p:cNvCxnSpPr>
            <a:endCxn id="114" idx="1"/>
          </p:cNvCxnSpPr>
          <p:nvPr/>
        </p:nvCxnSpPr>
        <p:spPr bwMode="auto">
          <a:xfrm>
            <a:off x="2123150" y="2379654"/>
            <a:ext cx="216025" cy="139528"/>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135" name="肘形连接符 134"/>
          <p:cNvCxnSpPr>
            <a:endCxn id="106" idx="1"/>
          </p:cNvCxnSpPr>
          <p:nvPr/>
        </p:nvCxnSpPr>
        <p:spPr bwMode="auto">
          <a:xfrm flipV="1">
            <a:off x="2123150" y="2198779"/>
            <a:ext cx="216024" cy="180875"/>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146" name="曲线连接符 145"/>
          <p:cNvCxnSpPr>
            <a:stCxn id="114" idx="3"/>
            <a:endCxn id="122" idx="1"/>
          </p:cNvCxnSpPr>
          <p:nvPr/>
        </p:nvCxnSpPr>
        <p:spPr bwMode="auto">
          <a:xfrm flipV="1">
            <a:off x="2699215" y="2247104"/>
            <a:ext cx="2304256" cy="272078"/>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5" name="肘形连接符 154"/>
          <p:cNvCxnSpPr>
            <a:stCxn id="306" idx="1"/>
            <a:endCxn id="118" idx="3"/>
          </p:cNvCxnSpPr>
          <p:nvPr/>
        </p:nvCxnSpPr>
        <p:spPr bwMode="auto">
          <a:xfrm rot="10800000">
            <a:off x="5400830" y="1943118"/>
            <a:ext cx="233796" cy="145304"/>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157" name="肘形连接符 156"/>
          <p:cNvCxnSpPr>
            <a:stCxn id="306" idx="1"/>
            <a:endCxn id="121" idx="3"/>
          </p:cNvCxnSpPr>
          <p:nvPr/>
        </p:nvCxnSpPr>
        <p:spPr bwMode="auto">
          <a:xfrm rot="10800000" flipV="1">
            <a:off x="5400832" y="2088421"/>
            <a:ext cx="233795" cy="175099"/>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pic>
        <p:nvPicPr>
          <p:cNvPr id="159" name="Picture 4" descr="E:\工作-分类整理\项目相关\611\8月底\数据监控.gif"/>
          <p:cNvPicPr>
            <a:picLocks noChangeAspect="1" noChangeArrowheads="1"/>
          </p:cNvPicPr>
          <p:nvPr/>
        </p:nvPicPr>
        <p:blipFill>
          <a:blip r:embed="rId7" cstate="print"/>
          <a:srcRect/>
          <a:stretch>
            <a:fillRect/>
          </a:stretch>
        </p:blipFill>
        <p:spPr bwMode="auto">
          <a:xfrm>
            <a:off x="3923350" y="2163630"/>
            <a:ext cx="321031" cy="280538"/>
          </a:xfrm>
          <a:prstGeom prst="rect">
            <a:avLst/>
          </a:prstGeom>
          <a:noFill/>
          <a:ln w="9525">
            <a:noFill/>
            <a:miter lim="800000"/>
            <a:headEnd/>
            <a:tailEnd/>
          </a:ln>
        </p:spPr>
      </p:pic>
      <p:sp>
        <p:nvSpPr>
          <p:cNvPr id="160" name="矩形 178"/>
          <p:cNvSpPr>
            <a:spLocks noChangeArrowheads="1"/>
          </p:cNvSpPr>
          <p:nvPr/>
        </p:nvSpPr>
        <p:spPr bwMode="auto">
          <a:xfrm>
            <a:off x="3130383" y="2269869"/>
            <a:ext cx="799971" cy="276555"/>
          </a:xfrm>
          <a:prstGeom prst="rect">
            <a:avLst/>
          </a:prstGeom>
          <a:noFill/>
          <a:ln w="9525">
            <a:noFill/>
            <a:miter lim="800000"/>
            <a:headEnd/>
            <a:tailEnd/>
          </a:ln>
        </p:spPr>
        <p:txBody>
          <a:bodyPr wrap="none">
            <a:spAutoFit/>
          </a:bodyPr>
          <a:lstStyle/>
          <a:p>
            <a:pPr algn="ctr"/>
            <a:r>
              <a:rPr lang="zh-CN" altLang="en-US" sz="1200" dirty="0">
                <a:latin typeface="黑体" pitchFamily="49" charset="-122"/>
                <a:ea typeface="黑体" pitchFamily="49" charset="-122"/>
              </a:rPr>
              <a:t>可见机制</a:t>
            </a:r>
            <a:endParaRPr lang="en-US" altLang="zh-CN" sz="1200" dirty="0">
              <a:latin typeface="黑体" pitchFamily="49" charset="-122"/>
              <a:ea typeface="黑体" pitchFamily="49" charset="-122"/>
            </a:endParaRPr>
          </a:p>
        </p:txBody>
      </p:sp>
      <p:cxnSp>
        <p:nvCxnSpPr>
          <p:cNvPr id="164" name="曲线连接符 163"/>
          <p:cNvCxnSpPr>
            <a:stCxn id="118" idx="2"/>
          </p:cNvCxnSpPr>
          <p:nvPr/>
        </p:nvCxnSpPr>
        <p:spPr bwMode="auto">
          <a:xfrm rot="5400000">
            <a:off x="4191366" y="1710250"/>
            <a:ext cx="689420" cy="1369468"/>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grpSp>
        <p:nvGrpSpPr>
          <p:cNvPr id="167" name="组合 166"/>
          <p:cNvGrpSpPr/>
          <p:nvPr/>
        </p:nvGrpSpPr>
        <p:grpSpPr>
          <a:xfrm>
            <a:off x="6011582" y="2883710"/>
            <a:ext cx="576063" cy="246221"/>
            <a:chOff x="3923928" y="2132855"/>
            <a:chExt cx="576063" cy="246221"/>
          </a:xfrm>
        </p:grpSpPr>
        <p:sp>
          <p:nvSpPr>
            <p:cNvPr id="168" name="折角形 167"/>
            <p:cNvSpPr/>
            <p:nvPr/>
          </p:nvSpPr>
          <p:spPr bwMode="auto">
            <a:xfrm>
              <a:off x="3995936" y="2132856"/>
              <a:ext cx="360040" cy="214313"/>
            </a:xfrm>
            <a:prstGeom prst="foldedCorner">
              <a:avLst/>
            </a:prstGeom>
            <a:solidFill>
              <a:schemeClr val="accent4">
                <a:lumMod val="20000"/>
                <a:lumOff val="8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endParaRPr>
            </a:p>
          </p:txBody>
        </p:sp>
        <p:sp>
          <p:nvSpPr>
            <p:cNvPr id="169" name="TextBox 113"/>
            <p:cNvSpPr txBox="1">
              <a:spLocks noChangeArrowheads="1"/>
            </p:cNvSpPr>
            <p:nvPr/>
          </p:nvSpPr>
          <p:spPr bwMode="auto">
            <a:xfrm>
              <a:off x="3923928" y="2132855"/>
              <a:ext cx="576063" cy="246221"/>
            </a:xfrm>
            <a:prstGeom prst="rect">
              <a:avLst/>
            </a:prstGeom>
            <a:noFill/>
            <a:ln w="9525">
              <a:noFill/>
              <a:miter lim="800000"/>
              <a:headEnd/>
              <a:tailEnd/>
            </a:ln>
          </p:spPr>
          <p:txBody>
            <a:bodyPr wrap="square">
              <a:spAutoFit/>
            </a:bodyPr>
            <a:lstStyle/>
            <a:p>
              <a:r>
                <a:rPr lang="en-US" altLang="zh-CN" sz="1000" dirty="0" smtClean="0"/>
                <a:t>V1.0</a:t>
              </a:r>
            </a:p>
          </p:txBody>
        </p:sp>
      </p:grpSp>
      <p:grpSp>
        <p:nvGrpSpPr>
          <p:cNvPr id="170" name="组合 169"/>
          <p:cNvGrpSpPr/>
          <p:nvPr/>
        </p:nvGrpSpPr>
        <p:grpSpPr>
          <a:xfrm>
            <a:off x="6011583" y="3204114"/>
            <a:ext cx="576064" cy="249873"/>
            <a:chOff x="3923928" y="2132856"/>
            <a:chExt cx="576064" cy="249873"/>
          </a:xfrm>
        </p:grpSpPr>
        <p:sp>
          <p:nvSpPr>
            <p:cNvPr id="171" name="折角形 170"/>
            <p:cNvSpPr/>
            <p:nvPr/>
          </p:nvSpPr>
          <p:spPr bwMode="auto">
            <a:xfrm>
              <a:off x="3995936" y="2132856"/>
              <a:ext cx="360040" cy="214313"/>
            </a:xfrm>
            <a:prstGeom prst="foldedCorner">
              <a:avLst/>
            </a:prstGeom>
            <a:solidFill>
              <a:schemeClr val="accent4">
                <a:lumMod val="20000"/>
                <a:lumOff val="8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endParaRPr>
            </a:p>
          </p:txBody>
        </p:sp>
        <p:sp>
          <p:nvSpPr>
            <p:cNvPr id="172" name="TextBox 113"/>
            <p:cNvSpPr txBox="1">
              <a:spLocks noChangeArrowheads="1"/>
            </p:cNvSpPr>
            <p:nvPr/>
          </p:nvSpPr>
          <p:spPr bwMode="auto">
            <a:xfrm>
              <a:off x="3923928" y="2136508"/>
              <a:ext cx="576064" cy="246221"/>
            </a:xfrm>
            <a:prstGeom prst="rect">
              <a:avLst/>
            </a:prstGeom>
            <a:noFill/>
            <a:ln w="9525">
              <a:noFill/>
              <a:miter lim="800000"/>
              <a:headEnd/>
              <a:tailEnd/>
            </a:ln>
          </p:spPr>
          <p:txBody>
            <a:bodyPr wrap="square">
              <a:spAutoFit/>
            </a:bodyPr>
            <a:lstStyle/>
            <a:p>
              <a:r>
                <a:rPr lang="zh-CN" altLang="en-US" sz="800" dirty="0" smtClean="0"/>
                <a:t> </a:t>
              </a:r>
              <a:r>
                <a:rPr lang="en-US" altLang="zh-CN" sz="1000" dirty="0" smtClean="0"/>
                <a:t>V2.0</a:t>
              </a:r>
              <a:endParaRPr lang="zh-CN" altLang="en-US" sz="1000" dirty="0"/>
            </a:p>
          </p:txBody>
        </p:sp>
      </p:grpSp>
      <p:cxnSp>
        <p:nvCxnSpPr>
          <p:cNvPr id="176" name="肘形连接符 175"/>
          <p:cNvCxnSpPr/>
          <p:nvPr/>
        </p:nvCxnSpPr>
        <p:spPr bwMode="auto">
          <a:xfrm>
            <a:off x="5867566" y="3136593"/>
            <a:ext cx="216025" cy="139528"/>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177" name="肘形连接符 176"/>
          <p:cNvCxnSpPr/>
          <p:nvPr/>
        </p:nvCxnSpPr>
        <p:spPr bwMode="auto">
          <a:xfrm flipV="1">
            <a:off x="5867566" y="2955718"/>
            <a:ext cx="216024" cy="180875"/>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pic>
        <p:nvPicPr>
          <p:cNvPr id="181" name="Picture 10" descr="j0292020"/>
          <p:cNvPicPr>
            <a:picLocks noChangeAspect="1" noChangeArrowheads="1"/>
          </p:cNvPicPr>
          <p:nvPr/>
        </p:nvPicPr>
        <p:blipFill>
          <a:blip r:embed="rId3" cstate="print"/>
          <a:srcRect/>
          <a:stretch>
            <a:fillRect/>
          </a:stretch>
        </p:blipFill>
        <p:spPr bwMode="auto">
          <a:xfrm>
            <a:off x="682990" y="2163630"/>
            <a:ext cx="557213" cy="571500"/>
          </a:xfrm>
          <a:prstGeom prst="rect">
            <a:avLst/>
          </a:prstGeom>
          <a:noFill/>
          <a:ln w="9525">
            <a:noFill/>
            <a:miter lim="800000"/>
            <a:headEnd/>
            <a:tailEnd/>
          </a:ln>
        </p:spPr>
      </p:pic>
      <p:sp>
        <p:nvSpPr>
          <p:cNvPr id="182" name="矩形 198"/>
          <p:cNvSpPr>
            <a:spLocks noChangeArrowheads="1"/>
          </p:cNvSpPr>
          <p:nvPr/>
        </p:nvSpPr>
        <p:spPr bwMode="auto">
          <a:xfrm>
            <a:off x="616137" y="2739694"/>
            <a:ext cx="723276" cy="276999"/>
          </a:xfrm>
          <a:prstGeom prst="rect">
            <a:avLst/>
          </a:prstGeom>
          <a:noFill/>
          <a:ln w="9525">
            <a:noFill/>
            <a:miter lim="800000"/>
            <a:headEnd/>
            <a:tailEnd/>
          </a:ln>
        </p:spPr>
        <p:txBody>
          <a:bodyPr wrap="none">
            <a:spAutoFit/>
          </a:bodyPr>
          <a:lstStyle/>
          <a:p>
            <a:pPr algn="ctr"/>
            <a:r>
              <a:rPr lang="zh-CN" altLang="en-US" sz="1200" dirty="0" smtClean="0">
                <a:latin typeface="黑体" pitchFamily="49" charset="-122"/>
                <a:ea typeface="黑体" pitchFamily="49" charset="-122"/>
              </a:rPr>
              <a:t>工程师</a:t>
            </a:r>
            <a:r>
              <a:rPr lang="en-US" altLang="zh-CN" sz="1200" dirty="0" smtClean="0">
                <a:latin typeface="黑体" pitchFamily="49" charset="-122"/>
                <a:ea typeface="黑体" pitchFamily="49" charset="-122"/>
              </a:rPr>
              <a:t>A</a:t>
            </a:r>
            <a:endParaRPr lang="en-US" altLang="zh-CN" sz="1200" dirty="0">
              <a:latin typeface="黑体" pitchFamily="49" charset="-122"/>
              <a:ea typeface="黑体" pitchFamily="49" charset="-122"/>
            </a:endParaRPr>
          </a:p>
        </p:txBody>
      </p:sp>
      <p:sp>
        <p:nvSpPr>
          <p:cNvPr id="183" name="矩形 198"/>
          <p:cNvSpPr>
            <a:spLocks noChangeArrowheads="1"/>
          </p:cNvSpPr>
          <p:nvPr/>
        </p:nvSpPr>
        <p:spPr bwMode="auto">
          <a:xfrm>
            <a:off x="3275278" y="3387766"/>
            <a:ext cx="723275" cy="276999"/>
          </a:xfrm>
          <a:prstGeom prst="rect">
            <a:avLst/>
          </a:prstGeom>
          <a:noFill/>
          <a:ln w="9525">
            <a:noFill/>
            <a:miter lim="800000"/>
            <a:headEnd/>
            <a:tailEnd/>
          </a:ln>
        </p:spPr>
        <p:txBody>
          <a:bodyPr wrap="none">
            <a:spAutoFit/>
          </a:bodyPr>
          <a:lstStyle/>
          <a:p>
            <a:pPr algn="ctr"/>
            <a:r>
              <a:rPr lang="zh-CN" altLang="en-US" sz="1200" dirty="0" smtClean="0">
                <a:latin typeface="黑体" pitchFamily="49" charset="-122"/>
                <a:ea typeface="黑体" pitchFamily="49" charset="-122"/>
              </a:rPr>
              <a:t>工程师</a:t>
            </a:r>
            <a:r>
              <a:rPr lang="en-US" altLang="zh-CN" sz="1200" dirty="0" smtClean="0">
                <a:latin typeface="黑体" pitchFamily="49" charset="-122"/>
                <a:ea typeface="黑体" pitchFamily="49" charset="-122"/>
              </a:rPr>
              <a:t>B</a:t>
            </a:r>
            <a:endParaRPr lang="en-US" altLang="zh-CN" sz="1200" dirty="0">
              <a:latin typeface="黑体" pitchFamily="49" charset="-122"/>
              <a:ea typeface="黑体" pitchFamily="49" charset="-122"/>
            </a:endParaRPr>
          </a:p>
        </p:txBody>
      </p:sp>
      <p:sp>
        <p:nvSpPr>
          <p:cNvPr id="184" name="矩形 198"/>
          <p:cNvSpPr>
            <a:spLocks noChangeArrowheads="1"/>
          </p:cNvSpPr>
          <p:nvPr/>
        </p:nvSpPr>
        <p:spPr bwMode="auto">
          <a:xfrm>
            <a:off x="2843230" y="4107846"/>
            <a:ext cx="723275" cy="276999"/>
          </a:xfrm>
          <a:prstGeom prst="rect">
            <a:avLst/>
          </a:prstGeom>
          <a:noFill/>
          <a:ln w="9525">
            <a:noFill/>
            <a:miter lim="800000"/>
            <a:headEnd/>
            <a:tailEnd/>
          </a:ln>
        </p:spPr>
        <p:txBody>
          <a:bodyPr wrap="none">
            <a:spAutoFit/>
          </a:bodyPr>
          <a:lstStyle/>
          <a:p>
            <a:pPr algn="ctr"/>
            <a:r>
              <a:rPr lang="zh-CN" altLang="en-US" sz="1200" dirty="0" smtClean="0">
                <a:latin typeface="黑体" pitchFamily="49" charset="-122"/>
                <a:ea typeface="黑体" pitchFamily="49" charset="-122"/>
              </a:rPr>
              <a:t>工程师</a:t>
            </a:r>
            <a:r>
              <a:rPr lang="en-US" altLang="zh-CN" sz="1200" dirty="0" smtClean="0">
                <a:latin typeface="黑体" pitchFamily="49" charset="-122"/>
                <a:ea typeface="黑体" pitchFamily="49" charset="-122"/>
              </a:rPr>
              <a:t>C</a:t>
            </a:r>
            <a:endParaRPr lang="en-US" altLang="zh-CN" sz="1200" dirty="0">
              <a:latin typeface="黑体" pitchFamily="49" charset="-122"/>
              <a:ea typeface="黑体" pitchFamily="49" charset="-122"/>
            </a:endParaRPr>
          </a:p>
        </p:txBody>
      </p:sp>
      <p:pic>
        <p:nvPicPr>
          <p:cNvPr id="123"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14634" y="4384845"/>
            <a:ext cx="2967788" cy="192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8638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wipe(up)">
                                      <p:cBhvr>
                                        <p:cTn id="7" dur="500"/>
                                        <p:tgtEl>
                                          <p:spTgt spid="24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83"/>
                                        </p:tgtEl>
                                        <p:attrNameLst>
                                          <p:attrName>style.visibility</p:attrName>
                                        </p:attrNameLst>
                                      </p:cBhvr>
                                      <p:to>
                                        <p:strVal val="visible"/>
                                      </p:to>
                                    </p:set>
                                    <p:animEffect transition="in" filter="wipe(up)">
                                      <p:cBhvr>
                                        <p:cTn id="11" dur="500"/>
                                        <p:tgtEl>
                                          <p:spTgt spid="18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15"/>
                                        </p:tgtEl>
                                        <p:attrNameLst>
                                          <p:attrName>style.visibility</p:attrName>
                                        </p:attrNameLst>
                                      </p:cBhvr>
                                      <p:to>
                                        <p:strVal val="visible"/>
                                      </p:to>
                                    </p:set>
                                    <p:animEffect transition="in" filter="wipe(left)">
                                      <p:cBhvr>
                                        <p:cTn id="15" dur="500"/>
                                        <p:tgtEl>
                                          <p:spTgt spid="31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20"/>
                                        </p:tgtEl>
                                        <p:attrNameLst>
                                          <p:attrName>style.visibility</p:attrName>
                                        </p:attrNameLst>
                                      </p:cBhvr>
                                      <p:to>
                                        <p:strVal val="visible"/>
                                      </p:to>
                                    </p:set>
                                    <p:animEffect transition="in" filter="wipe(left)">
                                      <p:cBhvr>
                                        <p:cTn id="19" dur="500"/>
                                        <p:tgtEl>
                                          <p:spTgt spid="320"/>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84"/>
                                        </p:tgtEl>
                                        <p:attrNameLst>
                                          <p:attrName>style.visibility</p:attrName>
                                        </p:attrNameLst>
                                      </p:cBhvr>
                                      <p:to>
                                        <p:strVal val="visible"/>
                                      </p:to>
                                    </p:set>
                                    <p:animEffect transition="in" filter="wipe(up)">
                                      <p:cBhvr>
                                        <p:cTn id="22" dur="500"/>
                                        <p:tgtEl>
                                          <p:spTgt spid="18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5"/>
                                        </p:tgtEl>
                                        <p:attrNameLst>
                                          <p:attrName>style.visibility</p:attrName>
                                        </p:attrNameLst>
                                      </p:cBhvr>
                                      <p:to>
                                        <p:strVal val="visible"/>
                                      </p:to>
                                    </p:set>
                                    <p:animEffect transition="in" filter="wipe(left)">
                                      <p:cBhvr>
                                        <p:cTn id="27" dur="500"/>
                                        <p:tgtEl>
                                          <p:spTgt spid="135"/>
                                        </p:tgtEl>
                                      </p:cBhvr>
                                    </p:animEffect>
                                  </p:childTnLst>
                                </p:cTn>
                              </p:par>
                              <p:par>
                                <p:cTn id="28" presetID="22" presetClass="entr" presetSubtype="8" fill="hold" nodeType="withEffect">
                                  <p:stCondLst>
                                    <p:cond delay="0"/>
                                  </p:stCondLst>
                                  <p:childTnLst>
                                    <p:set>
                                      <p:cBhvr>
                                        <p:cTn id="29" dur="1" fill="hold">
                                          <p:stCondLst>
                                            <p:cond delay="0"/>
                                          </p:stCondLst>
                                        </p:cTn>
                                        <p:tgtEl>
                                          <p:spTgt spid="112"/>
                                        </p:tgtEl>
                                        <p:attrNameLst>
                                          <p:attrName>style.visibility</p:attrName>
                                        </p:attrNameLst>
                                      </p:cBhvr>
                                      <p:to>
                                        <p:strVal val="visible"/>
                                      </p:to>
                                    </p:set>
                                    <p:animEffect transition="in" filter="wipe(left)">
                                      <p:cBhvr>
                                        <p:cTn id="30" dur="500"/>
                                        <p:tgtEl>
                                          <p:spTgt spid="1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10"/>
                                        </p:tgtEl>
                                        <p:attrNameLst>
                                          <p:attrName>style.visibility</p:attrName>
                                        </p:attrNameLst>
                                      </p:cBhvr>
                                      <p:to>
                                        <p:strVal val="visible"/>
                                      </p:to>
                                    </p:set>
                                    <p:animEffect transition="in" filter="wipe(left)">
                                      <p:cBhvr>
                                        <p:cTn id="35" dur="500"/>
                                        <p:tgtEl>
                                          <p:spTgt spid="310"/>
                                        </p:tgtEl>
                                      </p:cBhvr>
                                    </p:animEffect>
                                  </p:childTnLst>
                                </p:cTn>
                              </p:par>
                              <p:par>
                                <p:cTn id="36" presetID="22" presetClass="entr" presetSubtype="8" fill="hold" nodeType="withEffect">
                                  <p:stCondLst>
                                    <p:cond delay="0"/>
                                  </p:stCondLst>
                                  <p:childTnLst>
                                    <p:set>
                                      <p:cBhvr>
                                        <p:cTn id="37" dur="1" fill="hold">
                                          <p:stCondLst>
                                            <p:cond delay="0"/>
                                          </p:stCondLst>
                                        </p:cTn>
                                        <p:tgtEl>
                                          <p:spTgt spid="311"/>
                                        </p:tgtEl>
                                        <p:attrNameLst>
                                          <p:attrName>style.visibility</p:attrName>
                                        </p:attrNameLst>
                                      </p:cBhvr>
                                      <p:to>
                                        <p:strVal val="visible"/>
                                      </p:to>
                                    </p:set>
                                    <p:animEffect transition="in" filter="wipe(left)">
                                      <p:cBhvr>
                                        <p:cTn id="38" dur="500"/>
                                        <p:tgtEl>
                                          <p:spTgt spid="311"/>
                                        </p:tgtEl>
                                      </p:cBhvr>
                                    </p:animEffect>
                                  </p:childTnLst>
                                </p:cTn>
                              </p:par>
                              <p:par>
                                <p:cTn id="39" presetID="22" presetClass="entr" presetSubtype="8" fill="hold" nodeType="withEffect">
                                  <p:stCondLst>
                                    <p:cond delay="0"/>
                                  </p:stCondLst>
                                  <p:childTnLst>
                                    <p:set>
                                      <p:cBhvr>
                                        <p:cTn id="40" dur="1" fill="hold">
                                          <p:stCondLst>
                                            <p:cond delay="0"/>
                                          </p:stCondLst>
                                        </p:cTn>
                                        <p:tgtEl>
                                          <p:spTgt spid="309"/>
                                        </p:tgtEl>
                                        <p:attrNameLst>
                                          <p:attrName>style.visibility</p:attrName>
                                        </p:attrNameLst>
                                      </p:cBhvr>
                                      <p:to>
                                        <p:strVal val="visible"/>
                                      </p:to>
                                    </p:set>
                                    <p:animEffect transition="in" filter="wipe(left)">
                                      <p:cBhvr>
                                        <p:cTn id="41" dur="500"/>
                                        <p:tgtEl>
                                          <p:spTgt spid="309"/>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117"/>
                                        </p:tgtEl>
                                        <p:attrNameLst>
                                          <p:attrName>style.visibility</p:attrName>
                                        </p:attrNameLst>
                                      </p:cBhvr>
                                      <p:to>
                                        <p:strVal val="visible"/>
                                      </p:to>
                                    </p:set>
                                    <p:animEffect transition="in" filter="wipe(left)">
                                      <p:cBhvr>
                                        <p:cTn id="45" dur="500"/>
                                        <p:tgtEl>
                                          <p:spTgt spid="117"/>
                                        </p:tgtEl>
                                      </p:cBhvr>
                                    </p:animEffect>
                                  </p:childTnLst>
                                </p:cTn>
                              </p:par>
                              <p:par>
                                <p:cTn id="46" presetID="22" presetClass="entr" presetSubtype="8" fill="hold" nodeType="withEffect">
                                  <p:stCondLst>
                                    <p:cond delay="0"/>
                                  </p:stCondLst>
                                  <p:childTnLst>
                                    <p:set>
                                      <p:cBhvr>
                                        <p:cTn id="47" dur="1" fill="hold">
                                          <p:stCondLst>
                                            <p:cond delay="0"/>
                                          </p:stCondLst>
                                        </p:cTn>
                                        <p:tgtEl>
                                          <p:spTgt spid="155"/>
                                        </p:tgtEl>
                                        <p:attrNameLst>
                                          <p:attrName>style.visibility</p:attrName>
                                        </p:attrNameLst>
                                      </p:cBhvr>
                                      <p:to>
                                        <p:strVal val="visible"/>
                                      </p:to>
                                    </p:set>
                                    <p:animEffect transition="in" filter="wipe(left)">
                                      <p:cBhvr>
                                        <p:cTn id="48" dur="500"/>
                                        <p:tgtEl>
                                          <p:spTgt spid="15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grpId="0" nodeType="clickEffect">
                                  <p:stCondLst>
                                    <p:cond delay="0"/>
                                  </p:stCondLst>
                                  <p:childTnLst>
                                    <p:set>
                                      <p:cBhvr>
                                        <p:cTn id="52" dur="1" fill="hold">
                                          <p:stCondLst>
                                            <p:cond delay="0"/>
                                          </p:stCondLst>
                                        </p:cTn>
                                        <p:tgtEl>
                                          <p:spTgt spid="313"/>
                                        </p:tgtEl>
                                        <p:attrNameLst>
                                          <p:attrName>style.visibility</p:attrName>
                                        </p:attrNameLst>
                                      </p:cBhvr>
                                      <p:to>
                                        <p:strVal val="visible"/>
                                      </p:to>
                                    </p:set>
                                    <p:animEffect transition="in" filter="wipe(right)">
                                      <p:cBhvr>
                                        <p:cTn id="53" dur="500"/>
                                        <p:tgtEl>
                                          <p:spTgt spid="313"/>
                                        </p:tgtEl>
                                      </p:cBhvr>
                                    </p:animEffect>
                                  </p:childTnLst>
                                </p:cTn>
                              </p:par>
                              <p:par>
                                <p:cTn id="54" presetID="22" presetClass="entr" presetSubtype="2" fill="hold" nodeType="withEffect">
                                  <p:stCondLst>
                                    <p:cond delay="0"/>
                                  </p:stCondLst>
                                  <p:childTnLst>
                                    <p:set>
                                      <p:cBhvr>
                                        <p:cTn id="55" dur="1" fill="hold">
                                          <p:stCondLst>
                                            <p:cond delay="0"/>
                                          </p:stCondLst>
                                        </p:cTn>
                                        <p:tgtEl>
                                          <p:spTgt spid="164"/>
                                        </p:tgtEl>
                                        <p:attrNameLst>
                                          <p:attrName>style.visibility</p:attrName>
                                        </p:attrNameLst>
                                      </p:cBhvr>
                                      <p:to>
                                        <p:strVal val="visible"/>
                                      </p:to>
                                    </p:set>
                                    <p:animEffect transition="in" filter="wipe(right)">
                                      <p:cBhvr>
                                        <p:cTn id="56" dur="500"/>
                                        <p:tgtEl>
                                          <p:spTgt spid="16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77"/>
                                        </p:tgtEl>
                                        <p:attrNameLst>
                                          <p:attrName>style.visibility</p:attrName>
                                        </p:attrNameLst>
                                      </p:cBhvr>
                                      <p:to>
                                        <p:strVal val="visible"/>
                                      </p:to>
                                    </p:set>
                                    <p:animEffect transition="in" filter="wipe(left)">
                                      <p:cBhvr>
                                        <p:cTn id="61" dur="500"/>
                                        <p:tgtEl>
                                          <p:spTgt spid="177"/>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167"/>
                                        </p:tgtEl>
                                        <p:attrNameLst>
                                          <p:attrName>style.visibility</p:attrName>
                                        </p:attrNameLst>
                                      </p:cBhvr>
                                      <p:to>
                                        <p:strVal val="visible"/>
                                      </p:to>
                                    </p:set>
                                    <p:animEffect transition="in" filter="wipe(left)">
                                      <p:cBhvr>
                                        <p:cTn id="65" dur="500"/>
                                        <p:tgtEl>
                                          <p:spTgt spid="16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32"/>
                                        </p:tgtEl>
                                        <p:attrNameLst>
                                          <p:attrName>style.visibility</p:attrName>
                                        </p:attrNameLst>
                                      </p:cBhvr>
                                      <p:to>
                                        <p:strVal val="visible"/>
                                      </p:to>
                                    </p:set>
                                    <p:animEffect transition="in" filter="wipe(left)">
                                      <p:cBhvr>
                                        <p:cTn id="70" dur="500"/>
                                        <p:tgtEl>
                                          <p:spTgt spid="132"/>
                                        </p:tgtEl>
                                      </p:cBhvr>
                                    </p:animEffect>
                                  </p:childTnLst>
                                </p:cTn>
                              </p:par>
                              <p:par>
                                <p:cTn id="71" presetID="22" presetClass="entr" presetSubtype="8" fill="hold" nodeType="withEffect">
                                  <p:stCondLst>
                                    <p:cond delay="0"/>
                                  </p:stCondLst>
                                  <p:childTnLst>
                                    <p:set>
                                      <p:cBhvr>
                                        <p:cTn id="72" dur="1" fill="hold">
                                          <p:stCondLst>
                                            <p:cond delay="0"/>
                                          </p:stCondLst>
                                        </p:cTn>
                                        <p:tgtEl>
                                          <p:spTgt spid="113"/>
                                        </p:tgtEl>
                                        <p:attrNameLst>
                                          <p:attrName>style.visibility</p:attrName>
                                        </p:attrNameLst>
                                      </p:cBhvr>
                                      <p:to>
                                        <p:strVal val="visible"/>
                                      </p:to>
                                    </p:set>
                                    <p:animEffect transition="in" filter="wipe(left)">
                                      <p:cBhvr>
                                        <p:cTn id="73" dur="500"/>
                                        <p:tgtEl>
                                          <p:spTgt spid="11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60"/>
                                        </p:tgtEl>
                                        <p:attrNameLst>
                                          <p:attrName>style.visibility</p:attrName>
                                        </p:attrNameLst>
                                      </p:cBhvr>
                                      <p:to>
                                        <p:strVal val="visible"/>
                                      </p:to>
                                    </p:set>
                                    <p:animEffect transition="in" filter="wipe(left)">
                                      <p:cBhvr>
                                        <p:cTn id="78" dur="500"/>
                                        <p:tgtEl>
                                          <p:spTgt spid="160"/>
                                        </p:tgtEl>
                                      </p:cBhvr>
                                    </p:animEffect>
                                  </p:childTnLst>
                                </p:cTn>
                              </p:par>
                              <p:par>
                                <p:cTn id="79" presetID="22" presetClass="entr" presetSubtype="8" fill="hold" nodeType="withEffect">
                                  <p:stCondLst>
                                    <p:cond delay="0"/>
                                  </p:stCondLst>
                                  <p:childTnLst>
                                    <p:set>
                                      <p:cBhvr>
                                        <p:cTn id="80" dur="1" fill="hold">
                                          <p:stCondLst>
                                            <p:cond delay="0"/>
                                          </p:stCondLst>
                                        </p:cTn>
                                        <p:tgtEl>
                                          <p:spTgt spid="159"/>
                                        </p:tgtEl>
                                        <p:attrNameLst>
                                          <p:attrName>style.visibility</p:attrName>
                                        </p:attrNameLst>
                                      </p:cBhvr>
                                      <p:to>
                                        <p:strVal val="visible"/>
                                      </p:to>
                                    </p:set>
                                    <p:animEffect transition="in" filter="wipe(left)">
                                      <p:cBhvr>
                                        <p:cTn id="81" dur="500"/>
                                        <p:tgtEl>
                                          <p:spTgt spid="159"/>
                                        </p:tgtEl>
                                      </p:cBhvr>
                                    </p:animEffect>
                                  </p:childTnLst>
                                </p:cTn>
                              </p:par>
                              <p:par>
                                <p:cTn id="82" presetID="22" presetClass="entr" presetSubtype="8" fill="hold" nodeType="withEffect">
                                  <p:stCondLst>
                                    <p:cond delay="0"/>
                                  </p:stCondLst>
                                  <p:childTnLst>
                                    <p:set>
                                      <p:cBhvr>
                                        <p:cTn id="83" dur="1" fill="hold">
                                          <p:stCondLst>
                                            <p:cond delay="0"/>
                                          </p:stCondLst>
                                        </p:cTn>
                                        <p:tgtEl>
                                          <p:spTgt spid="146"/>
                                        </p:tgtEl>
                                        <p:attrNameLst>
                                          <p:attrName>style.visibility</p:attrName>
                                        </p:attrNameLst>
                                      </p:cBhvr>
                                      <p:to>
                                        <p:strVal val="visible"/>
                                      </p:to>
                                    </p:set>
                                    <p:animEffect transition="in" filter="wipe(left)">
                                      <p:cBhvr>
                                        <p:cTn id="84" dur="500"/>
                                        <p:tgtEl>
                                          <p:spTgt spid="146"/>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120"/>
                                        </p:tgtEl>
                                        <p:attrNameLst>
                                          <p:attrName>style.visibility</p:attrName>
                                        </p:attrNameLst>
                                      </p:cBhvr>
                                      <p:to>
                                        <p:strVal val="visible"/>
                                      </p:to>
                                    </p:set>
                                    <p:animEffect transition="in" filter="wipe(left)">
                                      <p:cBhvr>
                                        <p:cTn id="88" dur="500"/>
                                        <p:tgtEl>
                                          <p:spTgt spid="120"/>
                                        </p:tgtEl>
                                      </p:cBhvr>
                                    </p:animEffect>
                                  </p:childTnLst>
                                </p:cTn>
                              </p:par>
                              <p:par>
                                <p:cTn id="89" presetID="22" presetClass="entr" presetSubtype="8" fill="hold" nodeType="withEffect">
                                  <p:stCondLst>
                                    <p:cond delay="0"/>
                                  </p:stCondLst>
                                  <p:childTnLst>
                                    <p:set>
                                      <p:cBhvr>
                                        <p:cTn id="90" dur="1" fill="hold">
                                          <p:stCondLst>
                                            <p:cond delay="0"/>
                                          </p:stCondLst>
                                        </p:cTn>
                                        <p:tgtEl>
                                          <p:spTgt spid="157"/>
                                        </p:tgtEl>
                                        <p:attrNameLst>
                                          <p:attrName>style.visibility</p:attrName>
                                        </p:attrNameLst>
                                      </p:cBhvr>
                                      <p:to>
                                        <p:strVal val="visible"/>
                                      </p:to>
                                    </p:set>
                                    <p:animEffect transition="in" filter="wipe(left)">
                                      <p:cBhvr>
                                        <p:cTn id="91" dur="500"/>
                                        <p:tgtEl>
                                          <p:spTgt spid="15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2" fill="hold" nodeType="clickEffect">
                                  <p:stCondLst>
                                    <p:cond delay="0"/>
                                  </p:stCondLst>
                                  <p:childTnLst>
                                    <p:set>
                                      <p:cBhvr>
                                        <p:cTn id="95" dur="1" fill="hold">
                                          <p:stCondLst>
                                            <p:cond delay="0"/>
                                          </p:stCondLst>
                                        </p:cTn>
                                        <p:tgtEl>
                                          <p:spTgt spid="314"/>
                                        </p:tgtEl>
                                        <p:attrNameLst>
                                          <p:attrName>style.visibility</p:attrName>
                                        </p:attrNameLst>
                                      </p:cBhvr>
                                      <p:to>
                                        <p:strVal val="visible"/>
                                      </p:to>
                                    </p:set>
                                    <p:animEffect transition="in" filter="wipe(right)">
                                      <p:cBhvr>
                                        <p:cTn id="96" dur="500"/>
                                        <p:tgtEl>
                                          <p:spTgt spid="31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176"/>
                                        </p:tgtEl>
                                        <p:attrNameLst>
                                          <p:attrName>style.visibility</p:attrName>
                                        </p:attrNameLst>
                                      </p:cBhvr>
                                      <p:to>
                                        <p:strVal val="visible"/>
                                      </p:to>
                                    </p:set>
                                    <p:animEffect transition="in" filter="wipe(left)">
                                      <p:cBhvr>
                                        <p:cTn id="101" dur="500"/>
                                        <p:tgtEl>
                                          <p:spTgt spid="176"/>
                                        </p:tgtEl>
                                      </p:cBhvr>
                                    </p:animEffect>
                                  </p:childTnLst>
                                </p:cTn>
                              </p:par>
                            </p:childTnLst>
                          </p:cTn>
                        </p:par>
                        <p:par>
                          <p:cTn id="102" fill="hold">
                            <p:stCondLst>
                              <p:cond delay="500"/>
                            </p:stCondLst>
                            <p:childTnLst>
                              <p:par>
                                <p:cTn id="103" presetID="22" presetClass="entr" presetSubtype="8" fill="hold" nodeType="afterEffect">
                                  <p:stCondLst>
                                    <p:cond delay="0"/>
                                  </p:stCondLst>
                                  <p:childTnLst>
                                    <p:set>
                                      <p:cBhvr>
                                        <p:cTn id="104" dur="1" fill="hold">
                                          <p:stCondLst>
                                            <p:cond delay="0"/>
                                          </p:stCondLst>
                                        </p:cTn>
                                        <p:tgtEl>
                                          <p:spTgt spid="170"/>
                                        </p:tgtEl>
                                        <p:attrNameLst>
                                          <p:attrName>style.visibility</p:attrName>
                                        </p:attrNameLst>
                                      </p:cBhvr>
                                      <p:to>
                                        <p:strVal val="visible"/>
                                      </p:to>
                                    </p:set>
                                    <p:animEffect transition="in" filter="wipe(left)">
                                      <p:cBhvr>
                                        <p:cTn id="105" dur="500"/>
                                        <p:tgtEl>
                                          <p:spTgt spid="170"/>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1" fill="hold" nodeType="clickEffect">
                                  <p:stCondLst>
                                    <p:cond delay="0"/>
                                  </p:stCondLst>
                                  <p:childTnLst>
                                    <p:set>
                                      <p:cBhvr>
                                        <p:cTn id="109" dur="1" fill="hold">
                                          <p:stCondLst>
                                            <p:cond delay="0"/>
                                          </p:stCondLst>
                                        </p:cTn>
                                        <p:tgtEl>
                                          <p:spTgt spid="260"/>
                                        </p:tgtEl>
                                        <p:attrNameLst>
                                          <p:attrName>style.visibility</p:attrName>
                                        </p:attrNameLst>
                                      </p:cBhvr>
                                      <p:to>
                                        <p:strVal val="visible"/>
                                      </p:to>
                                    </p:set>
                                    <p:animEffect transition="in" filter="wipe(up)">
                                      <p:cBhvr>
                                        <p:cTn id="110" dur="500"/>
                                        <p:tgtEl>
                                          <p:spTgt spid="260"/>
                                        </p:tgtEl>
                                      </p:cBhvr>
                                    </p:animEffect>
                                  </p:childTnLst>
                                </p:cTn>
                              </p:par>
                            </p:childTnLst>
                          </p:cTn>
                        </p:par>
                        <p:par>
                          <p:cTn id="111" fill="hold">
                            <p:stCondLst>
                              <p:cond delay="500"/>
                            </p:stCondLst>
                            <p:childTnLst>
                              <p:par>
                                <p:cTn id="112" presetID="22" presetClass="entr" presetSubtype="1" fill="hold" nodeType="afterEffect">
                                  <p:stCondLst>
                                    <p:cond delay="0"/>
                                  </p:stCondLst>
                                  <p:childTnLst>
                                    <p:set>
                                      <p:cBhvr>
                                        <p:cTn id="113" dur="1" fill="hold">
                                          <p:stCondLst>
                                            <p:cond delay="0"/>
                                          </p:stCondLst>
                                        </p:cTn>
                                        <p:tgtEl>
                                          <p:spTgt spid="261"/>
                                        </p:tgtEl>
                                        <p:attrNameLst>
                                          <p:attrName>style.visibility</p:attrName>
                                        </p:attrNameLst>
                                      </p:cBhvr>
                                      <p:to>
                                        <p:strVal val="visible"/>
                                      </p:to>
                                    </p:set>
                                    <p:animEffect transition="in" filter="wipe(up)">
                                      <p:cBhvr>
                                        <p:cTn id="114" dur="500"/>
                                        <p:tgtEl>
                                          <p:spTgt spid="261"/>
                                        </p:tgtEl>
                                      </p:cBhvr>
                                    </p:animEffect>
                                  </p:childTnLst>
                                </p:cTn>
                              </p:par>
                            </p:childTnLst>
                          </p:cTn>
                        </p:par>
                        <p:par>
                          <p:cTn id="115" fill="hold">
                            <p:stCondLst>
                              <p:cond delay="1000"/>
                            </p:stCondLst>
                            <p:childTnLst>
                              <p:par>
                                <p:cTn id="116" presetID="22" presetClass="entr" presetSubtype="8" fill="hold" nodeType="afterEffect">
                                  <p:stCondLst>
                                    <p:cond delay="0"/>
                                  </p:stCondLst>
                                  <p:childTnLst>
                                    <p:set>
                                      <p:cBhvr>
                                        <p:cTn id="117" dur="1" fill="hold">
                                          <p:stCondLst>
                                            <p:cond delay="0"/>
                                          </p:stCondLst>
                                        </p:cTn>
                                        <p:tgtEl>
                                          <p:spTgt spid="256"/>
                                        </p:tgtEl>
                                        <p:attrNameLst>
                                          <p:attrName>style.visibility</p:attrName>
                                        </p:attrNameLst>
                                      </p:cBhvr>
                                      <p:to>
                                        <p:strVal val="visible"/>
                                      </p:to>
                                    </p:set>
                                    <p:animEffect transition="in" filter="wipe(left)">
                                      <p:cBhvr>
                                        <p:cTn id="118" dur="500"/>
                                        <p:tgtEl>
                                          <p:spTgt spid="256"/>
                                        </p:tgtEl>
                                      </p:cBhvr>
                                    </p:animEffect>
                                  </p:childTnLst>
                                </p:cTn>
                              </p:par>
                            </p:childTnLst>
                          </p:cTn>
                        </p:par>
                        <p:par>
                          <p:cTn id="119" fill="hold">
                            <p:stCondLst>
                              <p:cond delay="1500"/>
                            </p:stCondLst>
                            <p:childTnLst>
                              <p:par>
                                <p:cTn id="120" presetID="22" presetClass="entr" presetSubtype="8" fill="hold" nodeType="afterEffect">
                                  <p:stCondLst>
                                    <p:cond delay="0"/>
                                  </p:stCondLst>
                                  <p:childTnLst>
                                    <p:set>
                                      <p:cBhvr>
                                        <p:cTn id="121" dur="1" fill="hold">
                                          <p:stCondLst>
                                            <p:cond delay="0"/>
                                          </p:stCondLst>
                                        </p:cTn>
                                        <p:tgtEl>
                                          <p:spTgt spid="265"/>
                                        </p:tgtEl>
                                        <p:attrNameLst>
                                          <p:attrName>style.visibility</p:attrName>
                                        </p:attrNameLst>
                                      </p:cBhvr>
                                      <p:to>
                                        <p:strVal val="visible"/>
                                      </p:to>
                                    </p:set>
                                    <p:animEffect transition="in" filter="wipe(left)">
                                      <p:cBhvr>
                                        <p:cTn id="122" dur="500"/>
                                        <p:tgtEl>
                                          <p:spTgt spid="265"/>
                                        </p:tgtEl>
                                      </p:cBhvr>
                                    </p:animEffect>
                                  </p:childTnLst>
                                </p:cTn>
                              </p:par>
                            </p:childTnLst>
                          </p:cTn>
                        </p:par>
                        <p:par>
                          <p:cTn id="123" fill="hold">
                            <p:stCondLst>
                              <p:cond delay="2000"/>
                            </p:stCondLst>
                            <p:childTnLst>
                              <p:par>
                                <p:cTn id="124" presetID="22" presetClass="entr" presetSubtype="8" fill="hold" nodeType="afterEffect">
                                  <p:stCondLst>
                                    <p:cond delay="0"/>
                                  </p:stCondLst>
                                  <p:childTnLst>
                                    <p:set>
                                      <p:cBhvr>
                                        <p:cTn id="125" dur="1" fill="hold">
                                          <p:stCondLst>
                                            <p:cond delay="0"/>
                                          </p:stCondLst>
                                        </p:cTn>
                                        <p:tgtEl>
                                          <p:spTgt spid="257"/>
                                        </p:tgtEl>
                                        <p:attrNameLst>
                                          <p:attrName>style.visibility</p:attrName>
                                        </p:attrNameLst>
                                      </p:cBhvr>
                                      <p:to>
                                        <p:strVal val="visible"/>
                                      </p:to>
                                    </p:set>
                                    <p:animEffect transition="in" filter="wipe(left)">
                                      <p:cBhvr>
                                        <p:cTn id="126" dur="500"/>
                                        <p:tgtEl>
                                          <p:spTgt spid="257"/>
                                        </p:tgtEl>
                                      </p:cBhvr>
                                    </p:animEffect>
                                  </p:childTnLst>
                                </p:cTn>
                              </p:par>
                            </p:childTnLst>
                          </p:cTn>
                        </p:par>
                        <p:par>
                          <p:cTn id="127" fill="hold">
                            <p:stCondLst>
                              <p:cond delay="2500"/>
                            </p:stCondLst>
                            <p:childTnLst>
                              <p:par>
                                <p:cTn id="128" presetID="22" presetClass="entr" presetSubtype="8" fill="hold" nodeType="afterEffect">
                                  <p:stCondLst>
                                    <p:cond delay="0"/>
                                  </p:stCondLst>
                                  <p:childTnLst>
                                    <p:set>
                                      <p:cBhvr>
                                        <p:cTn id="129" dur="1" fill="hold">
                                          <p:stCondLst>
                                            <p:cond delay="0"/>
                                          </p:stCondLst>
                                        </p:cTn>
                                        <p:tgtEl>
                                          <p:spTgt spid="242"/>
                                        </p:tgtEl>
                                        <p:attrNameLst>
                                          <p:attrName>style.visibility</p:attrName>
                                        </p:attrNameLst>
                                      </p:cBhvr>
                                      <p:to>
                                        <p:strVal val="visible"/>
                                      </p:to>
                                    </p:set>
                                    <p:animEffect transition="in" filter="wipe(left)">
                                      <p:cBhvr>
                                        <p:cTn id="130" dur="500"/>
                                        <p:tgtEl>
                                          <p:spTgt spid="242"/>
                                        </p:tgtEl>
                                      </p:cBhvr>
                                    </p:animEffect>
                                  </p:childTnLst>
                                </p:cTn>
                              </p:par>
                            </p:childTnLst>
                          </p:cTn>
                        </p:par>
                        <p:par>
                          <p:cTn id="131" fill="hold">
                            <p:stCondLst>
                              <p:cond delay="3000"/>
                            </p:stCondLst>
                            <p:childTnLst>
                              <p:par>
                                <p:cTn id="132" presetID="22" presetClass="entr" presetSubtype="8" fill="hold" nodeType="afterEffect">
                                  <p:stCondLst>
                                    <p:cond delay="0"/>
                                  </p:stCondLst>
                                  <p:childTnLst>
                                    <p:set>
                                      <p:cBhvr>
                                        <p:cTn id="133" dur="1" fill="hold">
                                          <p:stCondLst>
                                            <p:cond delay="0"/>
                                          </p:stCondLst>
                                        </p:cTn>
                                        <p:tgtEl>
                                          <p:spTgt spid="258"/>
                                        </p:tgtEl>
                                        <p:attrNameLst>
                                          <p:attrName>style.visibility</p:attrName>
                                        </p:attrNameLst>
                                      </p:cBhvr>
                                      <p:to>
                                        <p:strVal val="visible"/>
                                      </p:to>
                                    </p:set>
                                    <p:animEffect transition="in" filter="wipe(left)">
                                      <p:cBhvr>
                                        <p:cTn id="134" dur="500"/>
                                        <p:tgtEl>
                                          <p:spTgt spid="258"/>
                                        </p:tgtEl>
                                      </p:cBhvr>
                                    </p:animEffect>
                                  </p:childTnLst>
                                </p:cTn>
                              </p:par>
                            </p:childTnLst>
                          </p:cTn>
                        </p:par>
                        <p:par>
                          <p:cTn id="135" fill="hold">
                            <p:stCondLst>
                              <p:cond delay="3500"/>
                            </p:stCondLst>
                            <p:childTnLst>
                              <p:par>
                                <p:cTn id="136" presetID="22" presetClass="entr" presetSubtype="8" fill="hold" nodeType="afterEffect">
                                  <p:stCondLst>
                                    <p:cond delay="0"/>
                                  </p:stCondLst>
                                  <p:childTnLst>
                                    <p:set>
                                      <p:cBhvr>
                                        <p:cTn id="137" dur="1" fill="hold">
                                          <p:stCondLst>
                                            <p:cond delay="0"/>
                                          </p:stCondLst>
                                        </p:cTn>
                                        <p:tgtEl>
                                          <p:spTgt spid="252"/>
                                        </p:tgtEl>
                                        <p:attrNameLst>
                                          <p:attrName>style.visibility</p:attrName>
                                        </p:attrNameLst>
                                      </p:cBhvr>
                                      <p:to>
                                        <p:strVal val="visible"/>
                                      </p:to>
                                    </p:set>
                                    <p:animEffect transition="in" filter="wipe(left)">
                                      <p:cBhvr>
                                        <p:cTn id="138" dur="500"/>
                                        <p:tgtEl>
                                          <p:spTgt spid="252"/>
                                        </p:tgtEl>
                                      </p:cBhvr>
                                    </p:animEffect>
                                  </p:childTnLst>
                                </p:cTn>
                              </p:par>
                            </p:childTnLst>
                          </p:cTn>
                        </p:par>
                        <p:par>
                          <p:cTn id="139" fill="hold">
                            <p:stCondLst>
                              <p:cond delay="4000"/>
                            </p:stCondLst>
                            <p:childTnLst>
                              <p:par>
                                <p:cTn id="140" presetID="22" presetClass="entr" presetSubtype="8" fill="hold" nodeType="afterEffect">
                                  <p:stCondLst>
                                    <p:cond delay="0"/>
                                  </p:stCondLst>
                                  <p:childTnLst>
                                    <p:set>
                                      <p:cBhvr>
                                        <p:cTn id="141" dur="1" fill="hold">
                                          <p:stCondLst>
                                            <p:cond delay="0"/>
                                          </p:stCondLst>
                                        </p:cTn>
                                        <p:tgtEl>
                                          <p:spTgt spid="259"/>
                                        </p:tgtEl>
                                        <p:attrNameLst>
                                          <p:attrName>style.visibility</p:attrName>
                                        </p:attrNameLst>
                                      </p:cBhvr>
                                      <p:to>
                                        <p:strVal val="visible"/>
                                      </p:to>
                                    </p:set>
                                    <p:animEffect transition="in" filter="wipe(left)">
                                      <p:cBhvr>
                                        <p:cTn id="142" dur="500"/>
                                        <p:tgtEl>
                                          <p:spTgt spid="259"/>
                                        </p:tgtEl>
                                      </p:cBhvr>
                                    </p:animEffec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p:bldP spid="313" grpId="0"/>
      <p:bldP spid="160" grpId="0"/>
      <p:bldP spid="183" grpId="0"/>
      <p:bldP spid="18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504" y="692696"/>
            <a:ext cx="8928992" cy="5976664"/>
            <a:chOff x="323850" y="44624"/>
            <a:chExt cx="8424863" cy="6624736"/>
          </a:xfrm>
        </p:grpSpPr>
        <p:sp>
          <p:nvSpPr>
            <p:cNvPr id="40" name="矩形 39"/>
            <p:cNvSpPr/>
            <p:nvPr/>
          </p:nvSpPr>
          <p:spPr bwMode="auto">
            <a:xfrm>
              <a:off x="323850" y="44624"/>
              <a:ext cx="8424863" cy="6624736"/>
            </a:xfrm>
            <a:prstGeom prst="rect">
              <a:avLst/>
            </a:prstGeom>
            <a:solidFill>
              <a:srgbClr val="FFFF00"/>
            </a:solidFill>
            <a:ln w="9525">
              <a:solidFill>
                <a:schemeClr val="tx1"/>
              </a:solidFill>
              <a:tailEnd type="triangle"/>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zh-CN" altLang="en-US" sz="2400">
                <a:latin typeface="黑体" pitchFamily="49" charset="-122"/>
                <a:cs typeface="Times New Roman" pitchFamily="18" charset="0"/>
              </a:endParaRPr>
            </a:p>
          </p:txBody>
        </p:sp>
        <p:sp>
          <p:nvSpPr>
            <p:cNvPr id="41" name="矩形 40"/>
            <p:cNvSpPr/>
            <p:nvPr/>
          </p:nvSpPr>
          <p:spPr bwMode="auto">
            <a:xfrm>
              <a:off x="431800" y="592312"/>
              <a:ext cx="8201025" cy="892472"/>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a:lstStyle/>
            <a:p>
              <a:pPr algn="ctr">
                <a:defRPr/>
              </a:pPr>
              <a:r>
                <a:rPr lang="zh-CN" altLang="en-US" sz="1600" dirty="0">
                  <a:solidFill>
                    <a:schemeClr val="tx1"/>
                  </a:solidFill>
                  <a:latin typeface="黑体" pitchFamily="49" charset="-122"/>
                </a:rPr>
                <a:t>专业应用系统</a:t>
              </a:r>
            </a:p>
          </p:txBody>
        </p:sp>
        <p:sp>
          <p:nvSpPr>
            <p:cNvPr id="42" name="矩形 41"/>
            <p:cNvSpPr/>
            <p:nvPr/>
          </p:nvSpPr>
          <p:spPr bwMode="auto">
            <a:xfrm>
              <a:off x="431800" y="1556792"/>
              <a:ext cx="8201025" cy="5021385"/>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a:lstStyle/>
            <a:p>
              <a:pPr algn="ctr">
                <a:defRPr/>
              </a:pPr>
              <a:r>
                <a:rPr lang="zh-CN" altLang="en-US" sz="1600" dirty="0">
                  <a:solidFill>
                    <a:schemeClr val="tx1"/>
                  </a:solidFill>
                  <a:latin typeface="黑体" pitchFamily="49" charset="-122"/>
                </a:rPr>
                <a:t>基础支撑软件</a:t>
              </a:r>
            </a:p>
          </p:txBody>
        </p:sp>
        <p:sp>
          <p:nvSpPr>
            <p:cNvPr id="44" name="矩形 43"/>
            <p:cNvSpPr/>
            <p:nvPr/>
          </p:nvSpPr>
          <p:spPr bwMode="auto">
            <a:xfrm>
              <a:off x="3251200" y="3258047"/>
              <a:ext cx="2535238" cy="1399951"/>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协同仿真管理</a:t>
              </a:r>
            </a:p>
          </p:txBody>
        </p:sp>
        <p:sp>
          <p:nvSpPr>
            <p:cNvPr id="45" name="矩形 44"/>
            <p:cNvSpPr/>
            <p:nvPr/>
          </p:nvSpPr>
          <p:spPr bwMode="auto">
            <a:xfrm>
              <a:off x="5967413" y="3258047"/>
              <a:ext cx="2535237" cy="1399951"/>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多学科</a:t>
              </a:r>
              <a:r>
                <a:rPr lang="zh-CN" altLang="en-US" sz="1600" dirty="0" smtClean="0">
                  <a:solidFill>
                    <a:schemeClr val="tx1"/>
                  </a:solidFill>
                  <a:latin typeface="黑体" pitchFamily="49" charset="-122"/>
                </a:rPr>
                <a:t>集成</a:t>
              </a:r>
              <a:r>
                <a:rPr lang="zh-CN" altLang="en-US" sz="1600" dirty="0">
                  <a:solidFill>
                    <a:schemeClr val="tx1"/>
                  </a:solidFill>
                  <a:latin typeface="黑体" pitchFamily="49" charset="-122"/>
                </a:rPr>
                <a:t>优化</a:t>
              </a:r>
            </a:p>
          </p:txBody>
        </p:sp>
        <p:sp>
          <p:nvSpPr>
            <p:cNvPr id="46" name="矩形 45"/>
            <p:cNvSpPr/>
            <p:nvPr/>
          </p:nvSpPr>
          <p:spPr bwMode="auto">
            <a:xfrm>
              <a:off x="533400"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a:t>
              </a:r>
              <a:r>
                <a:rPr lang="zh-CN" altLang="en-US" sz="1400" dirty="0">
                  <a:solidFill>
                    <a:schemeClr val="tx1"/>
                  </a:solidFill>
                  <a:latin typeface="黑体" pitchFamily="49" charset="-122"/>
                </a:rPr>
                <a:t>一</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47" name="矩形 46"/>
            <p:cNvSpPr/>
            <p:nvPr/>
          </p:nvSpPr>
          <p:spPr bwMode="auto">
            <a:xfrm>
              <a:off x="3979863"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专业四</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48" name="矩形 47"/>
            <p:cNvSpPr/>
            <p:nvPr/>
          </p:nvSpPr>
          <p:spPr bwMode="auto">
            <a:xfrm>
              <a:off x="5129213"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专业五</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49" name="矩形 48"/>
            <p:cNvSpPr/>
            <p:nvPr/>
          </p:nvSpPr>
          <p:spPr bwMode="auto">
            <a:xfrm>
              <a:off x="6278563" y="944280"/>
              <a:ext cx="1074737"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专业六</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50" name="矩形 49"/>
            <p:cNvSpPr/>
            <p:nvPr/>
          </p:nvSpPr>
          <p:spPr bwMode="auto">
            <a:xfrm>
              <a:off x="7426325"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altLang="zh-CN" sz="1400">
                  <a:solidFill>
                    <a:schemeClr val="tx1"/>
                  </a:solidFill>
                  <a:latin typeface="黑体" pitchFamily="49" charset="-122"/>
                </a:rPr>
                <a:t>…….</a:t>
              </a:r>
              <a:endParaRPr lang="zh-CN" altLang="en-US" sz="1400">
                <a:solidFill>
                  <a:schemeClr val="tx1"/>
                </a:solidFill>
                <a:latin typeface="黑体" pitchFamily="49" charset="-122"/>
              </a:endParaRPr>
            </a:p>
          </p:txBody>
        </p:sp>
        <p:sp>
          <p:nvSpPr>
            <p:cNvPr id="52" name="矩形 51"/>
            <p:cNvSpPr/>
            <p:nvPr/>
          </p:nvSpPr>
          <p:spPr bwMode="auto">
            <a:xfrm>
              <a:off x="533400" y="4730007"/>
              <a:ext cx="7969250" cy="85923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过程数据管理</a:t>
              </a:r>
            </a:p>
          </p:txBody>
        </p:sp>
        <p:sp>
          <p:nvSpPr>
            <p:cNvPr id="53" name="矩形 52"/>
            <p:cNvSpPr/>
            <p:nvPr/>
          </p:nvSpPr>
          <p:spPr bwMode="auto">
            <a:xfrm>
              <a:off x="533400" y="3258047"/>
              <a:ext cx="2535238" cy="1399951"/>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设计导航</a:t>
              </a:r>
            </a:p>
          </p:txBody>
        </p:sp>
        <p:sp>
          <p:nvSpPr>
            <p:cNvPr id="8215" name="矩形 53"/>
            <p:cNvSpPr>
              <a:spLocks noChangeArrowheads="1"/>
            </p:cNvSpPr>
            <p:nvPr/>
          </p:nvSpPr>
          <p:spPr bwMode="auto">
            <a:xfrm>
              <a:off x="2938331" y="80962"/>
              <a:ext cx="27494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dirty="0" smtClean="0">
                  <a:latin typeface="黑体" pitchFamily="2" charset="-122"/>
                  <a:ea typeface="黑体" pitchFamily="2" charset="-122"/>
                  <a:cs typeface="Times New Roman" pitchFamily="18" charset="0"/>
                </a:rPr>
                <a:t>综合设计仿真管理平台</a:t>
              </a:r>
              <a:endParaRPr lang="zh-CN" altLang="en-US" sz="2000" dirty="0">
                <a:latin typeface="黑体" pitchFamily="2" charset="-122"/>
                <a:ea typeface="黑体" pitchFamily="2" charset="-122"/>
                <a:cs typeface="Times New Roman" pitchFamily="18" charset="0"/>
              </a:endParaRPr>
            </a:p>
          </p:txBody>
        </p:sp>
        <p:sp>
          <p:nvSpPr>
            <p:cNvPr id="59" name="矩形 58"/>
            <p:cNvSpPr/>
            <p:nvPr/>
          </p:nvSpPr>
          <p:spPr bwMode="auto">
            <a:xfrm>
              <a:off x="739775"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元数据管理</a:t>
              </a:r>
              <a:endParaRPr lang="zh-CN" altLang="en-US" sz="1200" dirty="0">
                <a:solidFill>
                  <a:schemeClr val="tx1"/>
                </a:solidFill>
              </a:endParaRPr>
            </a:p>
          </p:txBody>
        </p:sp>
        <p:sp>
          <p:nvSpPr>
            <p:cNvPr id="60" name="矩形 59"/>
            <p:cNvSpPr/>
            <p:nvPr/>
          </p:nvSpPr>
          <p:spPr bwMode="auto">
            <a:xfrm>
              <a:off x="2028825"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数据可视化</a:t>
              </a:r>
            </a:p>
          </p:txBody>
        </p:sp>
        <p:sp>
          <p:nvSpPr>
            <p:cNvPr id="61" name="矩形 60"/>
            <p:cNvSpPr/>
            <p:nvPr/>
          </p:nvSpPr>
          <p:spPr bwMode="auto">
            <a:xfrm>
              <a:off x="3319463"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数据对比</a:t>
              </a:r>
            </a:p>
          </p:txBody>
        </p:sp>
        <p:sp>
          <p:nvSpPr>
            <p:cNvPr id="62" name="矩形 61"/>
            <p:cNvSpPr/>
            <p:nvPr/>
          </p:nvSpPr>
          <p:spPr bwMode="auto">
            <a:xfrm>
              <a:off x="4608513"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数据谱系</a:t>
              </a:r>
            </a:p>
          </p:txBody>
        </p:sp>
        <p:sp>
          <p:nvSpPr>
            <p:cNvPr id="63" name="矩形 62"/>
            <p:cNvSpPr/>
            <p:nvPr/>
          </p:nvSpPr>
          <p:spPr bwMode="auto">
            <a:xfrm>
              <a:off x="5899150"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多视图管理</a:t>
              </a:r>
            </a:p>
          </p:txBody>
        </p:sp>
        <p:sp>
          <p:nvSpPr>
            <p:cNvPr id="64" name="矩形 63"/>
            <p:cNvSpPr/>
            <p:nvPr/>
          </p:nvSpPr>
          <p:spPr bwMode="auto">
            <a:xfrm>
              <a:off x="7188200" y="5125295"/>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200" dirty="0">
                  <a:latin typeface="黑体" pitchFamily="49" charset="-122"/>
                </a:rPr>
                <a:t>数据</a:t>
              </a:r>
              <a:r>
                <a:rPr lang="zh-CN" altLang="en-US" sz="1200" dirty="0" smtClean="0">
                  <a:latin typeface="黑体" pitchFamily="49" charset="-122"/>
                </a:rPr>
                <a:t>备份恢复</a:t>
              </a:r>
              <a:endParaRPr lang="zh-CN" altLang="en-US" sz="1200" dirty="0">
                <a:latin typeface="黑体" pitchFamily="49" charset="-122"/>
              </a:endParaRPr>
            </a:p>
          </p:txBody>
        </p:sp>
        <p:sp>
          <p:nvSpPr>
            <p:cNvPr id="65" name="矩形 64"/>
            <p:cNvSpPr/>
            <p:nvPr/>
          </p:nvSpPr>
          <p:spPr bwMode="auto">
            <a:xfrm>
              <a:off x="1682750"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专业二</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66" name="矩形 65"/>
            <p:cNvSpPr/>
            <p:nvPr/>
          </p:nvSpPr>
          <p:spPr bwMode="auto">
            <a:xfrm>
              <a:off x="2832100" y="944280"/>
              <a:ext cx="1076325" cy="468497"/>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smtClean="0">
                  <a:solidFill>
                    <a:schemeClr val="tx1"/>
                  </a:solidFill>
                  <a:latin typeface="黑体" pitchFamily="49" charset="-122"/>
                </a:rPr>
                <a:t>专业三</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smtClean="0">
                  <a:solidFill>
                    <a:schemeClr val="tx1"/>
                  </a:solidFill>
                  <a:latin typeface="黑体" pitchFamily="49" charset="-122"/>
                </a:rPr>
                <a:t>应用环境</a:t>
              </a:r>
              <a:endParaRPr lang="zh-CN" altLang="en-US" sz="1400" dirty="0">
                <a:solidFill>
                  <a:schemeClr val="tx1"/>
                </a:solidFill>
                <a:latin typeface="黑体" pitchFamily="49" charset="-122"/>
              </a:endParaRPr>
            </a:p>
          </p:txBody>
        </p:sp>
        <p:sp>
          <p:nvSpPr>
            <p:cNvPr id="68" name="矩形 67"/>
            <p:cNvSpPr/>
            <p:nvPr/>
          </p:nvSpPr>
          <p:spPr bwMode="auto">
            <a:xfrm>
              <a:off x="621561" y="3609876"/>
              <a:ext cx="1179457"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200" dirty="0" smtClean="0">
                  <a:latin typeface="黑体" pitchFamily="49" charset="-122"/>
                </a:rPr>
                <a:t>设计过程定义</a:t>
              </a:r>
              <a:endParaRPr lang="zh-CN" altLang="en-US" sz="1200" dirty="0">
                <a:latin typeface="黑体" pitchFamily="49" charset="-122"/>
              </a:endParaRPr>
            </a:p>
          </p:txBody>
        </p:sp>
        <p:sp>
          <p:nvSpPr>
            <p:cNvPr id="69" name="矩形 68"/>
            <p:cNvSpPr/>
            <p:nvPr/>
          </p:nvSpPr>
          <p:spPr bwMode="auto">
            <a:xfrm>
              <a:off x="1859074" y="3609876"/>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设计工具封装</a:t>
              </a:r>
            </a:p>
          </p:txBody>
        </p:sp>
        <p:sp>
          <p:nvSpPr>
            <p:cNvPr id="70" name="矩形 69"/>
            <p:cNvSpPr/>
            <p:nvPr/>
          </p:nvSpPr>
          <p:spPr bwMode="auto">
            <a:xfrm>
              <a:off x="621562" y="4153942"/>
              <a:ext cx="1179456"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设计过程管理</a:t>
              </a:r>
            </a:p>
          </p:txBody>
        </p:sp>
        <p:sp>
          <p:nvSpPr>
            <p:cNvPr id="71" name="矩形 70"/>
            <p:cNvSpPr/>
            <p:nvPr/>
          </p:nvSpPr>
          <p:spPr bwMode="auto">
            <a:xfrm>
              <a:off x="1859074" y="4153942"/>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设计过程监控</a:t>
              </a:r>
            </a:p>
          </p:txBody>
        </p:sp>
        <p:sp>
          <p:nvSpPr>
            <p:cNvPr id="72" name="矩形 71"/>
            <p:cNvSpPr/>
            <p:nvPr/>
          </p:nvSpPr>
          <p:spPr bwMode="auto">
            <a:xfrm>
              <a:off x="3356064" y="3641874"/>
              <a:ext cx="1179457"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仿真工具集成</a:t>
              </a:r>
            </a:p>
          </p:txBody>
        </p:sp>
        <p:sp>
          <p:nvSpPr>
            <p:cNvPr id="73" name="矩形 72"/>
            <p:cNvSpPr/>
            <p:nvPr/>
          </p:nvSpPr>
          <p:spPr bwMode="auto">
            <a:xfrm>
              <a:off x="4593577" y="3641874"/>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仿真</a:t>
              </a:r>
              <a:r>
                <a:rPr lang="zh-CN" altLang="en-US" sz="1200" dirty="0" smtClean="0">
                  <a:solidFill>
                    <a:schemeClr val="tx1"/>
                  </a:solidFill>
                </a:rPr>
                <a:t>向导模板</a:t>
              </a:r>
              <a:endParaRPr lang="zh-CN" altLang="en-US" sz="1200" dirty="0">
                <a:solidFill>
                  <a:schemeClr val="tx1"/>
                </a:solidFill>
              </a:endParaRPr>
            </a:p>
          </p:txBody>
        </p:sp>
        <p:sp>
          <p:nvSpPr>
            <p:cNvPr id="87" name="矩形 86"/>
            <p:cNvSpPr/>
            <p:nvPr/>
          </p:nvSpPr>
          <p:spPr bwMode="auto">
            <a:xfrm>
              <a:off x="533400" y="1916832"/>
              <a:ext cx="7987506" cy="1257077"/>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协同研发流程管理</a:t>
              </a:r>
            </a:p>
          </p:txBody>
        </p:sp>
        <p:sp>
          <p:nvSpPr>
            <p:cNvPr id="74" name="矩形 73"/>
            <p:cNvSpPr/>
            <p:nvPr/>
          </p:nvSpPr>
          <p:spPr bwMode="auto">
            <a:xfrm>
              <a:off x="3356065" y="4185940"/>
              <a:ext cx="1179456"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仿真过程集成</a:t>
              </a:r>
            </a:p>
          </p:txBody>
        </p:sp>
        <p:sp>
          <p:nvSpPr>
            <p:cNvPr id="75" name="矩形 74"/>
            <p:cNvSpPr/>
            <p:nvPr/>
          </p:nvSpPr>
          <p:spPr bwMode="auto">
            <a:xfrm>
              <a:off x="4593577" y="4185940"/>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资源任务</a:t>
              </a:r>
              <a:r>
                <a:rPr lang="zh-CN" altLang="en-US" sz="1200" dirty="0">
                  <a:solidFill>
                    <a:schemeClr val="tx1"/>
                  </a:solidFill>
                </a:rPr>
                <a:t>调度</a:t>
              </a:r>
            </a:p>
          </p:txBody>
        </p:sp>
        <p:sp>
          <p:nvSpPr>
            <p:cNvPr id="76" name="矩形 75"/>
            <p:cNvSpPr/>
            <p:nvPr/>
          </p:nvSpPr>
          <p:spPr bwMode="auto">
            <a:xfrm>
              <a:off x="6092368" y="3649886"/>
              <a:ext cx="1179457"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优化流程定义</a:t>
              </a:r>
            </a:p>
          </p:txBody>
        </p:sp>
        <p:sp>
          <p:nvSpPr>
            <p:cNvPr id="77" name="矩形 76"/>
            <p:cNvSpPr/>
            <p:nvPr/>
          </p:nvSpPr>
          <p:spPr bwMode="auto">
            <a:xfrm>
              <a:off x="7329881" y="3649886"/>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优化组件封装</a:t>
              </a:r>
            </a:p>
          </p:txBody>
        </p:sp>
        <p:sp>
          <p:nvSpPr>
            <p:cNvPr id="78" name="矩形 77"/>
            <p:cNvSpPr/>
            <p:nvPr/>
          </p:nvSpPr>
          <p:spPr bwMode="auto">
            <a:xfrm>
              <a:off x="6092369" y="4193952"/>
              <a:ext cx="1179456"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多方案对比</a:t>
              </a:r>
            </a:p>
          </p:txBody>
        </p:sp>
        <p:sp>
          <p:nvSpPr>
            <p:cNvPr id="79" name="矩形 78"/>
            <p:cNvSpPr/>
            <p:nvPr/>
          </p:nvSpPr>
          <p:spPr bwMode="auto">
            <a:xfrm>
              <a:off x="7329881" y="4193952"/>
              <a:ext cx="1130551"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多学科优化</a:t>
              </a:r>
            </a:p>
          </p:txBody>
        </p:sp>
        <p:sp>
          <p:nvSpPr>
            <p:cNvPr id="80" name="矩形 79"/>
            <p:cNvSpPr/>
            <p:nvPr/>
          </p:nvSpPr>
          <p:spPr bwMode="auto">
            <a:xfrm>
              <a:off x="539552" y="5666110"/>
              <a:ext cx="7969250" cy="85923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工程资源管理</a:t>
              </a:r>
            </a:p>
          </p:txBody>
        </p:sp>
        <p:sp>
          <p:nvSpPr>
            <p:cNvPr id="81" name="矩形 80"/>
            <p:cNvSpPr/>
            <p:nvPr/>
          </p:nvSpPr>
          <p:spPr bwMode="auto">
            <a:xfrm>
              <a:off x="745927"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流程模板库</a:t>
              </a:r>
              <a:endParaRPr lang="zh-CN" altLang="en-US" sz="1200" dirty="0">
                <a:solidFill>
                  <a:schemeClr val="tx1"/>
                </a:solidFill>
              </a:endParaRPr>
            </a:p>
          </p:txBody>
        </p:sp>
        <p:sp>
          <p:nvSpPr>
            <p:cNvPr id="82" name="矩形 81"/>
            <p:cNvSpPr/>
            <p:nvPr/>
          </p:nvSpPr>
          <p:spPr bwMode="auto">
            <a:xfrm>
              <a:off x="2034977"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设计模型库</a:t>
              </a:r>
              <a:endParaRPr lang="zh-CN" altLang="en-US" sz="1200" dirty="0">
                <a:solidFill>
                  <a:schemeClr val="tx1"/>
                </a:solidFill>
              </a:endParaRPr>
            </a:p>
          </p:txBody>
        </p:sp>
        <p:sp>
          <p:nvSpPr>
            <p:cNvPr id="83" name="矩形 82"/>
            <p:cNvSpPr/>
            <p:nvPr/>
          </p:nvSpPr>
          <p:spPr bwMode="auto">
            <a:xfrm>
              <a:off x="3325615"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仿真模板库</a:t>
              </a:r>
              <a:endParaRPr lang="zh-CN" altLang="en-US" sz="1200" dirty="0">
                <a:solidFill>
                  <a:schemeClr val="tx1"/>
                </a:solidFill>
              </a:endParaRPr>
            </a:p>
          </p:txBody>
        </p:sp>
        <p:sp>
          <p:nvSpPr>
            <p:cNvPr id="84" name="矩形 83"/>
            <p:cNvSpPr/>
            <p:nvPr/>
          </p:nvSpPr>
          <p:spPr bwMode="auto">
            <a:xfrm>
              <a:off x="4614665"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solidFill>
                    <a:schemeClr val="tx1"/>
                  </a:solidFill>
                </a:rPr>
                <a:t>优化模型库</a:t>
              </a:r>
              <a:endParaRPr lang="zh-CN" altLang="en-US" sz="1200" dirty="0">
                <a:solidFill>
                  <a:schemeClr val="tx1"/>
                </a:solidFill>
              </a:endParaRPr>
            </a:p>
          </p:txBody>
        </p:sp>
        <p:sp>
          <p:nvSpPr>
            <p:cNvPr id="85" name="矩形 84"/>
            <p:cNvSpPr/>
            <p:nvPr/>
          </p:nvSpPr>
          <p:spPr bwMode="auto">
            <a:xfrm>
              <a:off x="5905302"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设计知识库</a:t>
              </a:r>
            </a:p>
          </p:txBody>
        </p:sp>
        <p:sp>
          <p:nvSpPr>
            <p:cNvPr id="86" name="矩形 85"/>
            <p:cNvSpPr/>
            <p:nvPr/>
          </p:nvSpPr>
          <p:spPr bwMode="auto">
            <a:xfrm>
              <a:off x="7194352" y="6061398"/>
              <a:ext cx="1152525" cy="3919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solidFill>
                    <a:schemeClr val="tx1"/>
                  </a:solidFill>
                </a:rPr>
                <a:t>仿真知识库</a:t>
              </a:r>
            </a:p>
          </p:txBody>
        </p:sp>
        <p:sp>
          <p:nvSpPr>
            <p:cNvPr id="88" name="矩形 87"/>
            <p:cNvSpPr/>
            <p:nvPr/>
          </p:nvSpPr>
          <p:spPr bwMode="auto">
            <a:xfrm>
              <a:off x="533400" y="2288084"/>
              <a:ext cx="3938588" cy="885825"/>
            </a:xfrm>
            <a:prstGeom prst="rect">
              <a:avLst/>
            </a:prstGeom>
            <a:solidFill>
              <a:schemeClr val="accent3">
                <a:lumMod val="20000"/>
                <a:lumOff val="80000"/>
              </a:schemeClr>
            </a:solidFill>
            <a:ln>
              <a:tailEnd type="triangle"/>
            </a:ln>
          </p:spPr>
          <p:style>
            <a:lnRef idx="1">
              <a:schemeClr val="accent3"/>
            </a:lnRef>
            <a:fillRef idx="2">
              <a:schemeClr val="accent3"/>
            </a:fillRef>
            <a:effectRef idx="1">
              <a:schemeClr val="accent3"/>
            </a:effectRef>
            <a:fontRef idx="minor">
              <a:schemeClr val="dk1"/>
            </a:fontRef>
          </p:style>
          <p:txBody>
            <a:bodyPr/>
            <a:lstStyle/>
            <a:p>
              <a:pPr algn="ctr">
                <a:defRPr/>
              </a:pPr>
              <a:r>
                <a:rPr lang="zh-CN" altLang="en-US" sz="1600" dirty="0" smtClean="0">
                  <a:solidFill>
                    <a:schemeClr val="tx1"/>
                  </a:solidFill>
                  <a:latin typeface="黑体" pitchFamily="49" charset="-122"/>
                </a:rPr>
                <a:t>流程</a:t>
              </a:r>
              <a:r>
                <a:rPr lang="zh-CN" altLang="en-US" sz="1600" dirty="0">
                  <a:solidFill>
                    <a:schemeClr val="tx1"/>
                  </a:solidFill>
                  <a:latin typeface="黑体" pitchFamily="49" charset="-122"/>
                </a:rPr>
                <a:t>管理</a:t>
              </a:r>
            </a:p>
          </p:txBody>
        </p:sp>
        <p:sp>
          <p:nvSpPr>
            <p:cNvPr id="89" name="矩形 88"/>
            <p:cNvSpPr/>
            <p:nvPr/>
          </p:nvSpPr>
          <p:spPr bwMode="auto">
            <a:xfrm>
              <a:off x="2578879"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流程监控</a:t>
              </a:r>
            </a:p>
          </p:txBody>
        </p:sp>
        <p:sp>
          <p:nvSpPr>
            <p:cNvPr id="90" name="矩形 89"/>
            <p:cNvSpPr/>
            <p:nvPr/>
          </p:nvSpPr>
          <p:spPr bwMode="auto">
            <a:xfrm>
              <a:off x="583977"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200" dirty="0" smtClean="0">
                  <a:latin typeface="黑体" pitchFamily="49" charset="-122"/>
                </a:rPr>
                <a:t>流程</a:t>
              </a:r>
              <a:r>
                <a:rPr lang="zh-CN" altLang="en-US" sz="1200" dirty="0">
                  <a:latin typeface="黑体" pitchFamily="49" charset="-122"/>
                </a:rPr>
                <a:t>定义</a:t>
              </a:r>
            </a:p>
          </p:txBody>
        </p:sp>
        <p:sp>
          <p:nvSpPr>
            <p:cNvPr id="91" name="矩形 90"/>
            <p:cNvSpPr/>
            <p:nvPr/>
          </p:nvSpPr>
          <p:spPr bwMode="auto">
            <a:xfrm>
              <a:off x="1581428"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流程执行</a:t>
              </a:r>
            </a:p>
          </p:txBody>
        </p:sp>
        <p:sp>
          <p:nvSpPr>
            <p:cNvPr id="92" name="矩形 91"/>
            <p:cNvSpPr/>
            <p:nvPr/>
          </p:nvSpPr>
          <p:spPr bwMode="auto">
            <a:xfrm>
              <a:off x="3576330"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smtClean="0">
                  <a:latin typeface="黑体" pitchFamily="49" charset="-122"/>
                </a:rPr>
                <a:t>应用集成</a:t>
              </a:r>
              <a:endParaRPr lang="zh-CN" altLang="en-US" sz="1200" dirty="0">
                <a:latin typeface="黑体" pitchFamily="49" charset="-122"/>
              </a:endParaRPr>
            </a:p>
          </p:txBody>
        </p:sp>
        <p:sp>
          <p:nvSpPr>
            <p:cNvPr id="93" name="矩形 92"/>
            <p:cNvSpPr/>
            <p:nvPr/>
          </p:nvSpPr>
          <p:spPr bwMode="auto">
            <a:xfrm>
              <a:off x="4536281" y="2281734"/>
              <a:ext cx="3984625" cy="885825"/>
            </a:xfrm>
            <a:prstGeom prst="rect">
              <a:avLst/>
            </a:prstGeom>
            <a:solidFill>
              <a:schemeClr val="accent3">
                <a:lumMod val="20000"/>
                <a:lumOff val="80000"/>
              </a:schemeClr>
            </a:solidFill>
            <a:ln>
              <a:tailEnd type="triangle"/>
            </a:ln>
          </p:spPr>
          <p:style>
            <a:lnRef idx="1">
              <a:schemeClr val="accent3"/>
            </a:lnRef>
            <a:fillRef idx="2">
              <a:schemeClr val="accent3"/>
            </a:fillRef>
            <a:effectRef idx="1">
              <a:schemeClr val="accent3"/>
            </a:effectRef>
            <a:fontRef idx="minor">
              <a:schemeClr val="dk1"/>
            </a:fontRef>
          </p:style>
          <p:txBody>
            <a:bodyPr/>
            <a:lstStyle/>
            <a:p>
              <a:pPr algn="ctr"/>
              <a:r>
                <a:rPr lang="zh-CN" altLang="en-US" sz="1600" dirty="0">
                  <a:solidFill>
                    <a:schemeClr val="tx1"/>
                  </a:solidFill>
                  <a:latin typeface="黑体" pitchFamily="49" charset="-122"/>
                </a:rPr>
                <a:t>协同任务管理</a:t>
              </a:r>
            </a:p>
          </p:txBody>
        </p:sp>
        <p:sp>
          <p:nvSpPr>
            <p:cNvPr id="94" name="矩形 93"/>
            <p:cNvSpPr/>
            <p:nvPr/>
          </p:nvSpPr>
          <p:spPr bwMode="auto">
            <a:xfrm>
              <a:off x="4573781"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任务管理</a:t>
              </a:r>
            </a:p>
          </p:txBody>
        </p:sp>
        <p:sp>
          <p:nvSpPr>
            <p:cNvPr id="95" name="矩形 94"/>
            <p:cNvSpPr/>
            <p:nvPr/>
          </p:nvSpPr>
          <p:spPr bwMode="auto">
            <a:xfrm>
              <a:off x="5571232"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任务执行</a:t>
              </a:r>
            </a:p>
          </p:txBody>
        </p:sp>
        <p:sp>
          <p:nvSpPr>
            <p:cNvPr id="96" name="矩形 95"/>
            <p:cNvSpPr/>
            <p:nvPr/>
          </p:nvSpPr>
          <p:spPr bwMode="auto">
            <a:xfrm>
              <a:off x="7566137"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任务统计</a:t>
              </a:r>
            </a:p>
          </p:txBody>
        </p:sp>
        <p:sp>
          <p:nvSpPr>
            <p:cNvPr id="97" name="矩形 96"/>
            <p:cNvSpPr/>
            <p:nvPr/>
          </p:nvSpPr>
          <p:spPr bwMode="auto">
            <a:xfrm>
              <a:off x="6568683" y="2653209"/>
              <a:ext cx="900000" cy="4000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r>
                <a:rPr lang="zh-CN" altLang="en-US" sz="1200" dirty="0">
                  <a:latin typeface="黑体" pitchFamily="49" charset="-122"/>
                </a:rPr>
                <a:t>任务监控</a:t>
              </a:r>
            </a:p>
          </p:txBody>
        </p:sp>
      </p:grpSp>
      <p:sp>
        <p:nvSpPr>
          <p:cNvPr id="54" name="标题 8"/>
          <p:cNvSpPr>
            <a:spLocks noGrp="1"/>
          </p:cNvSpPr>
          <p:nvPr>
            <p:ph type="title"/>
          </p:nvPr>
        </p:nvSpPr>
        <p:spPr>
          <a:xfrm>
            <a:off x="142844" y="44624"/>
            <a:ext cx="6229356" cy="669732"/>
          </a:xfrm>
        </p:spPr>
        <p:txBody>
          <a:bodyPr/>
          <a:lstStyle/>
          <a:p>
            <a:r>
              <a:rPr lang="zh-CN" altLang="en-US" dirty="0" smtClean="0"/>
              <a:t>平台架构</a:t>
            </a:r>
            <a:endParaRPr lang="zh-CN" altLang="en-US" dirty="0"/>
          </a:p>
        </p:txBody>
      </p:sp>
      <p:sp>
        <p:nvSpPr>
          <p:cNvPr id="56" name="矩形 55"/>
          <p:cNvSpPr/>
          <p:nvPr/>
        </p:nvSpPr>
        <p:spPr bwMode="auto">
          <a:xfrm>
            <a:off x="329593" y="3526598"/>
            <a:ext cx="2728326" cy="1393127"/>
          </a:xfrm>
          <a:prstGeom prst="rect">
            <a:avLst/>
          </a:prstGeom>
          <a:solidFill>
            <a:schemeClr val="accent1">
              <a:alpha val="58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2106858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pPr eaLnBrk="1" hangingPunct="1"/>
            <a:r>
              <a:rPr lang="zh-CN" altLang="en-US" sz="2400" dirty="0" smtClean="0"/>
              <a:t>设计导航：</a:t>
            </a:r>
            <a:r>
              <a:rPr lang="en-US" altLang="zh-CN" sz="2400" dirty="0" smtClean="0"/>
              <a:t>Pro/E</a:t>
            </a:r>
            <a:r>
              <a:rPr lang="zh-CN" altLang="en-US" sz="2400" dirty="0" smtClean="0"/>
              <a:t>设计场景</a:t>
            </a:r>
          </a:p>
        </p:txBody>
      </p:sp>
      <p:grpSp>
        <p:nvGrpSpPr>
          <p:cNvPr id="2" name="组合 10"/>
          <p:cNvGrpSpPr>
            <a:grpSpLocks/>
          </p:cNvGrpSpPr>
          <p:nvPr/>
        </p:nvGrpSpPr>
        <p:grpSpPr bwMode="auto">
          <a:xfrm>
            <a:off x="3995738" y="1125538"/>
            <a:ext cx="873125" cy="142875"/>
            <a:chOff x="5364088" y="1484784"/>
            <a:chExt cx="872480" cy="144016"/>
          </a:xfrm>
        </p:grpSpPr>
        <p:sp>
          <p:nvSpPr>
            <p:cNvPr id="29723" name="圆角矩形 4"/>
            <p:cNvSpPr>
              <a:spLocks noChangeArrowheads="1"/>
            </p:cNvSpPr>
            <p:nvPr/>
          </p:nvSpPr>
          <p:spPr bwMode="auto">
            <a:xfrm>
              <a:off x="5364088" y="1484784"/>
              <a:ext cx="144016" cy="144016"/>
            </a:xfrm>
            <a:prstGeom prst="roundRect">
              <a:avLst>
                <a:gd name="adj" fmla="val 16667"/>
              </a:avLst>
            </a:prstGeom>
            <a:solidFill>
              <a:srgbClr val="C00000"/>
            </a:solidFill>
            <a:ln w="9525" algn="ctr">
              <a:solidFill>
                <a:schemeClr val="tx1"/>
              </a:solidFill>
              <a:round/>
              <a:headEnd/>
              <a:tailEnd/>
            </a:ln>
          </p:spPr>
          <p:txBody>
            <a:bodyPr wrap="none" anchor="ctr"/>
            <a:lstStyle/>
            <a:p>
              <a:endParaRPr lang="zh-CN" altLang="en-US"/>
            </a:p>
          </p:txBody>
        </p:sp>
        <p:sp>
          <p:nvSpPr>
            <p:cNvPr id="29724" name="圆角矩形 5"/>
            <p:cNvSpPr>
              <a:spLocks noChangeArrowheads="1"/>
            </p:cNvSpPr>
            <p:nvPr/>
          </p:nvSpPr>
          <p:spPr bwMode="auto">
            <a:xfrm>
              <a:off x="5516488" y="1484784"/>
              <a:ext cx="144016" cy="144016"/>
            </a:xfrm>
            <a:prstGeom prst="roundRect">
              <a:avLst>
                <a:gd name="adj" fmla="val 16667"/>
              </a:avLst>
            </a:prstGeom>
            <a:solidFill>
              <a:srgbClr val="FFC000"/>
            </a:solidFill>
            <a:ln w="9525" algn="ctr">
              <a:solidFill>
                <a:schemeClr val="tx1"/>
              </a:solidFill>
              <a:round/>
              <a:headEnd/>
              <a:tailEnd/>
            </a:ln>
          </p:spPr>
          <p:txBody>
            <a:bodyPr wrap="none" anchor="ctr"/>
            <a:lstStyle/>
            <a:p>
              <a:endParaRPr lang="zh-CN" altLang="en-US"/>
            </a:p>
          </p:txBody>
        </p:sp>
        <p:sp>
          <p:nvSpPr>
            <p:cNvPr id="29725" name="圆角矩形 6"/>
            <p:cNvSpPr>
              <a:spLocks noChangeArrowheads="1"/>
            </p:cNvSpPr>
            <p:nvPr/>
          </p:nvSpPr>
          <p:spPr bwMode="auto">
            <a:xfrm>
              <a:off x="5652120" y="1484784"/>
              <a:ext cx="144016" cy="144016"/>
            </a:xfrm>
            <a:prstGeom prst="roundRect">
              <a:avLst>
                <a:gd name="adj" fmla="val 16667"/>
              </a:avLst>
            </a:prstGeom>
            <a:solidFill>
              <a:srgbClr val="FFC000"/>
            </a:solidFill>
            <a:ln w="9525" algn="ctr">
              <a:solidFill>
                <a:schemeClr val="tx1"/>
              </a:solidFill>
              <a:round/>
              <a:headEnd/>
              <a:tailEnd/>
            </a:ln>
          </p:spPr>
          <p:txBody>
            <a:bodyPr wrap="none" anchor="ctr"/>
            <a:lstStyle/>
            <a:p>
              <a:endParaRPr lang="zh-CN" altLang="en-US"/>
            </a:p>
          </p:txBody>
        </p:sp>
        <p:sp>
          <p:nvSpPr>
            <p:cNvPr id="29726" name="圆角矩形 7"/>
            <p:cNvSpPr>
              <a:spLocks noChangeArrowheads="1"/>
            </p:cNvSpPr>
            <p:nvPr/>
          </p:nvSpPr>
          <p:spPr bwMode="auto">
            <a:xfrm>
              <a:off x="5804520" y="1484784"/>
              <a:ext cx="144016" cy="144016"/>
            </a:xfrm>
            <a:prstGeom prst="roundRect">
              <a:avLst>
                <a:gd name="adj" fmla="val 16667"/>
              </a:avLst>
            </a:prstGeom>
            <a:solidFill>
              <a:srgbClr val="FFFF00"/>
            </a:solidFill>
            <a:ln w="9525" algn="ctr">
              <a:solidFill>
                <a:schemeClr val="tx1"/>
              </a:solidFill>
              <a:round/>
              <a:headEnd/>
              <a:tailEnd/>
            </a:ln>
          </p:spPr>
          <p:txBody>
            <a:bodyPr wrap="none" anchor="ctr"/>
            <a:lstStyle/>
            <a:p>
              <a:endParaRPr lang="zh-CN" altLang="en-US"/>
            </a:p>
          </p:txBody>
        </p:sp>
        <p:sp>
          <p:nvSpPr>
            <p:cNvPr id="29727" name="圆角矩形 8"/>
            <p:cNvSpPr>
              <a:spLocks noChangeArrowheads="1"/>
            </p:cNvSpPr>
            <p:nvPr/>
          </p:nvSpPr>
          <p:spPr bwMode="auto">
            <a:xfrm>
              <a:off x="5940152" y="1484784"/>
              <a:ext cx="144016" cy="144016"/>
            </a:xfrm>
            <a:prstGeom prst="roundRect">
              <a:avLst>
                <a:gd name="adj" fmla="val 16667"/>
              </a:avLst>
            </a:prstGeom>
            <a:solidFill>
              <a:srgbClr val="92D050"/>
            </a:solidFill>
            <a:ln w="9525" algn="ctr">
              <a:solidFill>
                <a:schemeClr val="tx1"/>
              </a:solidFill>
              <a:round/>
              <a:headEnd/>
              <a:tailEnd/>
            </a:ln>
          </p:spPr>
          <p:txBody>
            <a:bodyPr wrap="none" anchor="ctr"/>
            <a:lstStyle/>
            <a:p>
              <a:endParaRPr lang="zh-CN" altLang="en-US"/>
            </a:p>
          </p:txBody>
        </p:sp>
        <p:sp>
          <p:nvSpPr>
            <p:cNvPr id="29728" name="圆角矩形 9"/>
            <p:cNvSpPr>
              <a:spLocks noChangeArrowheads="1"/>
            </p:cNvSpPr>
            <p:nvPr/>
          </p:nvSpPr>
          <p:spPr bwMode="auto">
            <a:xfrm>
              <a:off x="6092552" y="1484784"/>
              <a:ext cx="144016" cy="144016"/>
            </a:xfrm>
            <a:prstGeom prst="roundRect">
              <a:avLst>
                <a:gd name="adj" fmla="val 16667"/>
              </a:avLst>
            </a:prstGeom>
            <a:solidFill>
              <a:srgbClr val="00B0F0"/>
            </a:solidFill>
            <a:ln w="9525" algn="ctr">
              <a:solidFill>
                <a:schemeClr val="tx1"/>
              </a:solidFill>
              <a:round/>
              <a:headEnd/>
              <a:tailEnd/>
            </a:ln>
          </p:spPr>
          <p:txBody>
            <a:bodyPr wrap="none" anchor="ctr"/>
            <a:lstStyle/>
            <a:p>
              <a:endParaRPr lang="zh-CN" altLang="en-US"/>
            </a:p>
          </p:txBody>
        </p:sp>
      </p:grpSp>
      <p:cxnSp>
        <p:nvCxnSpPr>
          <p:cNvPr id="29700" name="形状 12"/>
          <p:cNvCxnSpPr>
            <a:cxnSpLocks noChangeShapeType="1"/>
          </p:cNvCxnSpPr>
          <p:nvPr/>
        </p:nvCxnSpPr>
        <p:spPr bwMode="auto">
          <a:xfrm>
            <a:off x="5587281" y="1268413"/>
            <a:ext cx="1792287" cy="73025"/>
          </a:xfrm>
          <a:prstGeom prst="bentConnector3">
            <a:avLst>
              <a:gd name="adj1" fmla="val 50000"/>
            </a:avLst>
          </a:prstGeom>
          <a:noFill/>
          <a:ln w="9525" algn="ctr">
            <a:solidFill>
              <a:schemeClr val="tx1"/>
            </a:solidFill>
            <a:round/>
            <a:headEnd/>
            <a:tailEnd type="arrow" w="med" len="med"/>
          </a:ln>
        </p:spPr>
      </p:cxnSp>
      <p:cxnSp>
        <p:nvCxnSpPr>
          <p:cNvPr id="29701" name="形状 13"/>
          <p:cNvCxnSpPr>
            <a:cxnSpLocks noChangeShapeType="1"/>
          </p:cNvCxnSpPr>
          <p:nvPr/>
        </p:nvCxnSpPr>
        <p:spPr bwMode="auto">
          <a:xfrm rot="16200000" flipH="1">
            <a:off x="6154812" y="548482"/>
            <a:ext cx="504825" cy="1944687"/>
          </a:xfrm>
          <a:prstGeom prst="bentConnector2">
            <a:avLst/>
          </a:prstGeom>
          <a:noFill/>
          <a:ln w="9525" algn="ctr">
            <a:solidFill>
              <a:schemeClr val="tx1"/>
            </a:solidFill>
            <a:round/>
            <a:headEnd/>
            <a:tailEnd type="arrow" w="med" len="med"/>
          </a:ln>
        </p:spPr>
      </p:cxnSp>
      <p:cxnSp>
        <p:nvCxnSpPr>
          <p:cNvPr id="29702" name="形状 17"/>
          <p:cNvCxnSpPr>
            <a:cxnSpLocks noChangeShapeType="1"/>
          </p:cNvCxnSpPr>
          <p:nvPr/>
        </p:nvCxnSpPr>
        <p:spPr bwMode="auto">
          <a:xfrm rot="16200000" flipH="1">
            <a:off x="5871443" y="696913"/>
            <a:ext cx="936625" cy="2079625"/>
          </a:xfrm>
          <a:prstGeom prst="bentConnector2">
            <a:avLst/>
          </a:prstGeom>
          <a:noFill/>
          <a:ln w="9525" algn="ctr">
            <a:solidFill>
              <a:schemeClr val="tx1"/>
            </a:solidFill>
            <a:round/>
            <a:headEnd/>
            <a:tailEnd type="arrow" w="med" len="med"/>
          </a:ln>
        </p:spPr>
      </p:cxnSp>
      <p:cxnSp>
        <p:nvCxnSpPr>
          <p:cNvPr id="29703" name="形状 19"/>
          <p:cNvCxnSpPr>
            <a:cxnSpLocks noChangeShapeType="1"/>
          </p:cNvCxnSpPr>
          <p:nvPr/>
        </p:nvCxnSpPr>
        <p:spPr bwMode="auto">
          <a:xfrm rot="16200000" flipH="1">
            <a:off x="5579343" y="836613"/>
            <a:ext cx="1368425" cy="2232025"/>
          </a:xfrm>
          <a:prstGeom prst="bentConnector2">
            <a:avLst/>
          </a:prstGeom>
          <a:noFill/>
          <a:ln w="9525" algn="ctr">
            <a:solidFill>
              <a:schemeClr val="tx1"/>
            </a:solidFill>
            <a:round/>
            <a:headEnd/>
            <a:tailEnd type="arrow" w="med" len="med"/>
          </a:ln>
        </p:spPr>
      </p:cxnSp>
      <p:cxnSp>
        <p:nvCxnSpPr>
          <p:cNvPr id="29704" name="形状 21"/>
          <p:cNvCxnSpPr>
            <a:cxnSpLocks noChangeShapeType="1"/>
          </p:cNvCxnSpPr>
          <p:nvPr/>
        </p:nvCxnSpPr>
        <p:spPr bwMode="auto">
          <a:xfrm rot="16200000" flipH="1">
            <a:off x="5295180" y="984251"/>
            <a:ext cx="1800225" cy="2368550"/>
          </a:xfrm>
          <a:prstGeom prst="bentConnector2">
            <a:avLst/>
          </a:prstGeom>
          <a:noFill/>
          <a:ln w="9525" algn="ctr">
            <a:solidFill>
              <a:schemeClr val="tx1"/>
            </a:solidFill>
            <a:round/>
            <a:headEnd/>
            <a:tailEnd type="arrow" w="med" len="med"/>
          </a:ln>
        </p:spPr>
      </p:cxnSp>
      <p:cxnSp>
        <p:nvCxnSpPr>
          <p:cNvPr id="29705" name="形状 23"/>
          <p:cNvCxnSpPr>
            <a:cxnSpLocks noChangeShapeType="1"/>
          </p:cNvCxnSpPr>
          <p:nvPr/>
        </p:nvCxnSpPr>
        <p:spPr bwMode="auto">
          <a:xfrm rot="16200000" flipH="1">
            <a:off x="5003080" y="1123951"/>
            <a:ext cx="2232025" cy="2520950"/>
          </a:xfrm>
          <a:prstGeom prst="bentConnector2">
            <a:avLst/>
          </a:prstGeom>
          <a:noFill/>
          <a:ln w="9525" algn="ctr">
            <a:solidFill>
              <a:schemeClr val="tx1"/>
            </a:solidFill>
            <a:round/>
            <a:headEnd/>
            <a:tailEnd type="arrow" w="med" len="med"/>
          </a:ln>
        </p:spPr>
      </p:cxnSp>
      <p:sp>
        <p:nvSpPr>
          <p:cNvPr id="88" name="TextBox 87"/>
          <p:cNvSpPr txBox="1"/>
          <p:nvPr/>
        </p:nvSpPr>
        <p:spPr>
          <a:xfrm>
            <a:off x="7451477" y="1157288"/>
            <a:ext cx="1296987" cy="368300"/>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a:defRPr/>
            </a:pPr>
            <a:r>
              <a:rPr lang="zh-CN" altLang="en-US" dirty="0"/>
              <a:t>质量目标</a:t>
            </a:r>
          </a:p>
        </p:txBody>
      </p:sp>
      <p:sp>
        <p:nvSpPr>
          <p:cNvPr id="89" name="TextBox 88"/>
          <p:cNvSpPr txBox="1"/>
          <p:nvPr/>
        </p:nvSpPr>
        <p:spPr>
          <a:xfrm>
            <a:off x="7451477" y="1589088"/>
            <a:ext cx="1296987" cy="368300"/>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a:defRPr/>
            </a:pPr>
            <a:r>
              <a:rPr lang="zh-CN" altLang="en-US" dirty="0"/>
              <a:t>设计指标</a:t>
            </a:r>
          </a:p>
        </p:txBody>
      </p:sp>
      <p:sp>
        <p:nvSpPr>
          <p:cNvPr id="90" name="TextBox 89"/>
          <p:cNvSpPr txBox="1"/>
          <p:nvPr/>
        </p:nvSpPr>
        <p:spPr>
          <a:xfrm>
            <a:off x="7451477" y="2020888"/>
            <a:ext cx="1296987" cy="36988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a:defRPr/>
            </a:pPr>
            <a:r>
              <a:rPr lang="zh-CN" altLang="en-US" dirty="0"/>
              <a:t>设计规范</a:t>
            </a:r>
          </a:p>
        </p:txBody>
      </p:sp>
      <p:sp>
        <p:nvSpPr>
          <p:cNvPr id="91" name="TextBox 90"/>
          <p:cNvSpPr txBox="1"/>
          <p:nvPr/>
        </p:nvSpPr>
        <p:spPr>
          <a:xfrm>
            <a:off x="7451477" y="2452688"/>
            <a:ext cx="1296987" cy="36988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a:defRPr/>
            </a:pPr>
            <a:r>
              <a:rPr lang="zh-CN" altLang="en-US" dirty="0" smtClean="0"/>
              <a:t>设计缺陷</a:t>
            </a:r>
            <a:endParaRPr lang="zh-CN" altLang="en-US" dirty="0"/>
          </a:p>
        </p:txBody>
      </p:sp>
      <p:sp>
        <p:nvSpPr>
          <p:cNvPr id="92" name="TextBox 91"/>
          <p:cNvSpPr txBox="1"/>
          <p:nvPr/>
        </p:nvSpPr>
        <p:spPr>
          <a:xfrm>
            <a:off x="7451477" y="2884488"/>
            <a:ext cx="1296987" cy="36988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a:defRPr/>
            </a:pPr>
            <a:r>
              <a:rPr lang="zh-CN" altLang="en-US" dirty="0"/>
              <a:t>设计</a:t>
            </a:r>
            <a:r>
              <a:rPr lang="zh-CN" altLang="en-US" dirty="0" smtClean="0"/>
              <a:t>工</a:t>
            </a:r>
            <a:r>
              <a:rPr lang="zh-CN" altLang="en-US" dirty="0"/>
              <a:t>具</a:t>
            </a:r>
          </a:p>
        </p:txBody>
      </p:sp>
      <p:sp>
        <p:nvSpPr>
          <p:cNvPr id="93" name="TextBox 92"/>
          <p:cNvSpPr txBox="1"/>
          <p:nvPr/>
        </p:nvSpPr>
        <p:spPr>
          <a:xfrm>
            <a:off x="7451477" y="3316288"/>
            <a:ext cx="1296987" cy="36988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a:defRPr/>
            </a:pPr>
            <a:r>
              <a:rPr lang="zh-CN" altLang="en-US" dirty="0"/>
              <a:t>历史经验</a:t>
            </a:r>
          </a:p>
        </p:txBody>
      </p:sp>
      <p:pic>
        <p:nvPicPr>
          <p:cNvPr id="29712" name="Picture 4" descr="globalPage"/>
          <p:cNvPicPr>
            <a:picLocks noChangeAspect="1" noChangeArrowheads="1"/>
          </p:cNvPicPr>
          <p:nvPr/>
        </p:nvPicPr>
        <p:blipFill>
          <a:blip r:embed="rId2" cstate="print"/>
          <a:srcRect/>
          <a:stretch>
            <a:fillRect/>
          </a:stretch>
        </p:blipFill>
        <p:spPr bwMode="auto">
          <a:xfrm>
            <a:off x="684213" y="4508500"/>
            <a:ext cx="2528887" cy="2027238"/>
          </a:xfrm>
          <a:prstGeom prst="rect">
            <a:avLst/>
          </a:prstGeom>
          <a:noFill/>
          <a:ln w="9525">
            <a:noFill/>
            <a:miter lim="800000"/>
            <a:headEnd/>
            <a:tailEnd/>
          </a:ln>
        </p:spPr>
      </p:pic>
      <p:sp>
        <p:nvSpPr>
          <p:cNvPr id="29713" name="圆角矩形 52"/>
          <p:cNvSpPr>
            <a:spLocks noChangeArrowheads="1"/>
          </p:cNvSpPr>
          <p:nvPr/>
        </p:nvSpPr>
        <p:spPr bwMode="auto">
          <a:xfrm>
            <a:off x="1835150" y="4797425"/>
            <a:ext cx="215900" cy="215900"/>
          </a:xfrm>
          <a:prstGeom prst="roundRect">
            <a:avLst>
              <a:gd name="adj" fmla="val 16667"/>
            </a:avLst>
          </a:prstGeom>
          <a:noFill/>
          <a:ln w="19050" algn="ctr">
            <a:solidFill>
              <a:srgbClr val="FF0000"/>
            </a:solidFill>
            <a:round/>
            <a:headEnd/>
            <a:tailEnd/>
          </a:ln>
        </p:spPr>
        <p:txBody>
          <a:bodyPr wrap="none" anchor="ctr"/>
          <a:lstStyle/>
          <a:p>
            <a:endParaRPr lang="zh-CN" altLang="en-US"/>
          </a:p>
        </p:txBody>
      </p:sp>
      <p:cxnSp>
        <p:nvCxnSpPr>
          <p:cNvPr id="29714" name="形状 54"/>
          <p:cNvCxnSpPr>
            <a:cxnSpLocks noChangeShapeType="1"/>
            <a:stCxn id="29713" idx="1"/>
          </p:cNvCxnSpPr>
          <p:nvPr/>
        </p:nvCxnSpPr>
        <p:spPr bwMode="auto">
          <a:xfrm rot="10800000">
            <a:off x="684213" y="2566988"/>
            <a:ext cx="1150937" cy="2338387"/>
          </a:xfrm>
          <a:prstGeom prst="bentConnector3">
            <a:avLst>
              <a:gd name="adj1" fmla="val 119843"/>
            </a:avLst>
          </a:prstGeom>
          <a:noFill/>
          <a:ln w="9525" algn="ctr">
            <a:solidFill>
              <a:schemeClr val="tx1"/>
            </a:solidFill>
            <a:round/>
            <a:headEnd/>
            <a:tailEnd type="arrow" w="med" len="med"/>
          </a:ln>
        </p:spPr>
      </p:cxnSp>
      <p:cxnSp>
        <p:nvCxnSpPr>
          <p:cNvPr id="29715" name="形状 54"/>
          <p:cNvCxnSpPr>
            <a:cxnSpLocks noChangeShapeType="1"/>
            <a:endCxn id="29713" idx="3"/>
          </p:cNvCxnSpPr>
          <p:nvPr/>
        </p:nvCxnSpPr>
        <p:spPr bwMode="auto">
          <a:xfrm rot="5400000">
            <a:off x="2232026" y="4186237"/>
            <a:ext cx="538162" cy="900113"/>
          </a:xfrm>
          <a:prstGeom prst="bentConnector2">
            <a:avLst/>
          </a:prstGeom>
          <a:noFill/>
          <a:ln w="9525" algn="ctr">
            <a:solidFill>
              <a:schemeClr val="tx1"/>
            </a:solidFill>
            <a:round/>
            <a:headEnd/>
            <a:tailEnd type="arrow" w="med" len="med"/>
          </a:ln>
        </p:spPr>
      </p:cxnSp>
      <p:sp>
        <p:nvSpPr>
          <p:cNvPr id="29716" name="矩形 61"/>
          <p:cNvSpPr>
            <a:spLocks noChangeArrowheads="1"/>
          </p:cNvSpPr>
          <p:nvPr/>
        </p:nvSpPr>
        <p:spPr bwMode="auto">
          <a:xfrm>
            <a:off x="3492500" y="4508500"/>
            <a:ext cx="5255964" cy="2016125"/>
          </a:xfrm>
          <a:prstGeom prst="rect">
            <a:avLst/>
          </a:prstGeom>
          <a:gradFill rotWithShape="1">
            <a:gsLst>
              <a:gs pos="0">
                <a:srgbClr val="FFFF80"/>
              </a:gs>
              <a:gs pos="50000">
                <a:srgbClr val="FFFFB3"/>
              </a:gs>
              <a:gs pos="100000">
                <a:srgbClr val="FFFFDA"/>
              </a:gs>
            </a:gsLst>
            <a:lin ang="0" scaled="1"/>
          </a:gradFill>
          <a:ln w="9525" algn="ctr">
            <a:solidFill>
              <a:schemeClr val="tx1"/>
            </a:solidFill>
            <a:round/>
            <a:headEnd/>
            <a:tailEnd/>
          </a:ln>
        </p:spPr>
        <p:txBody>
          <a:bodyPr wrap="none" anchor="ctr"/>
          <a:lstStyle/>
          <a:p>
            <a:pPr>
              <a:buFont typeface="Wingdings" pitchFamily="2" charset="2"/>
              <a:buChar char="p"/>
            </a:pPr>
            <a:r>
              <a:rPr lang="en-US" altLang="zh-CN"/>
              <a:t>  </a:t>
            </a:r>
            <a:r>
              <a:rPr lang="zh-CN" altLang="en-US"/>
              <a:t>让设计师根据设计要求和目标进行设计；</a:t>
            </a:r>
            <a:endParaRPr lang="en-US" altLang="zh-CN"/>
          </a:p>
          <a:p>
            <a:pPr>
              <a:buFont typeface="Wingdings" pitchFamily="2" charset="2"/>
              <a:buChar char="p"/>
            </a:pPr>
            <a:r>
              <a:rPr lang="en-US" altLang="zh-CN"/>
              <a:t>  </a:t>
            </a:r>
            <a:r>
              <a:rPr lang="zh-CN" altLang="en-US"/>
              <a:t>知其然，知其所以然；</a:t>
            </a:r>
            <a:endParaRPr lang="en-US" altLang="zh-CN"/>
          </a:p>
          <a:p>
            <a:pPr>
              <a:buFont typeface="Wingdings" pitchFamily="2" charset="2"/>
              <a:buChar char="p"/>
            </a:pPr>
            <a:r>
              <a:rPr lang="en-US" altLang="zh-CN"/>
              <a:t>  </a:t>
            </a:r>
            <a:r>
              <a:rPr lang="zh-CN" altLang="en-US"/>
              <a:t>在设计过程中随时参考适用的标准和规范；</a:t>
            </a:r>
            <a:endParaRPr lang="en-US" altLang="zh-CN"/>
          </a:p>
          <a:p>
            <a:pPr>
              <a:buFont typeface="Wingdings" pitchFamily="2" charset="2"/>
              <a:buChar char="p"/>
            </a:pPr>
            <a:r>
              <a:rPr lang="en-US" altLang="zh-CN"/>
              <a:t>  </a:t>
            </a:r>
            <a:r>
              <a:rPr lang="zh-CN" altLang="en-US"/>
              <a:t>提前预测和消除故障；</a:t>
            </a:r>
            <a:endParaRPr lang="en-US" altLang="zh-CN"/>
          </a:p>
          <a:p>
            <a:pPr>
              <a:buFont typeface="Wingdings" pitchFamily="2" charset="2"/>
              <a:buChar char="p"/>
            </a:pPr>
            <a:r>
              <a:rPr lang="en-US" altLang="zh-CN"/>
              <a:t>  </a:t>
            </a:r>
            <a:r>
              <a:rPr lang="zh-CN" altLang="en-US"/>
              <a:t>应用其他优化工具进行设计优化；</a:t>
            </a:r>
            <a:endParaRPr lang="en-US" altLang="zh-CN"/>
          </a:p>
          <a:p>
            <a:pPr>
              <a:buFont typeface="Wingdings" pitchFamily="2" charset="2"/>
              <a:buChar char="p"/>
            </a:pPr>
            <a:r>
              <a:rPr lang="en-US" altLang="zh-CN"/>
              <a:t>  </a:t>
            </a:r>
            <a:r>
              <a:rPr lang="zh-CN" altLang="en-US"/>
              <a:t>参考以往的成功案例及相关知识。</a:t>
            </a:r>
          </a:p>
        </p:txBody>
      </p:sp>
      <p:sp>
        <p:nvSpPr>
          <p:cNvPr id="99" name="下箭头 98"/>
          <p:cNvSpPr/>
          <p:nvPr/>
        </p:nvSpPr>
        <p:spPr bwMode="auto">
          <a:xfrm>
            <a:off x="7812360" y="3861048"/>
            <a:ext cx="576064" cy="576064"/>
          </a:xfrm>
          <a:prstGeom prst="downArrow">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p>
        </p:txBody>
      </p:sp>
      <p:pic>
        <p:nvPicPr>
          <p:cNvPr id="31" name="Picture 4" descr="E:\售前项目\兵器项目\617项目资料\建设方案\proe+模型.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832336"/>
            <a:ext cx="6408067" cy="353487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832336"/>
            <a:ext cx="1481409" cy="3244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834992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PPT-perachina_200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PT-perachina_2009">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黑体" pitchFamily="2" charset="-122"/>
          </a:defRPr>
        </a:defPPr>
      </a:lstStyle>
    </a:lnDef>
  </a:objectDefaults>
  <a:extraClrSchemeLst>
    <a:extraClrScheme>
      <a:clrScheme name="PPT-perachina_200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perachina_2009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perachina_2009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perachina_2009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perachina_2009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perachina_2009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perachina_2009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perachina_2009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perachina_2009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perachina_2009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perachina_2009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perachina_2009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PPT-perachina_200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PT-perachina_2009">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黑体" pitchFamily="2" charset="-122"/>
          </a:defRPr>
        </a:defPPr>
      </a:lstStyle>
    </a:lnDef>
  </a:objectDefaults>
  <a:extraClrSchemeLst>
    <a:extraClrScheme>
      <a:clrScheme name="PPT-perachina_200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perachina_2009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perachina_2009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perachina_2009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perachina_2009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perachina_2009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perachina_2009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perachina_2009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perachina_2009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perachina_2009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perachina_2009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perachina_2009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PPT-perachina_2009</Template>
  <TotalTime>12961</TotalTime>
  <Words>4626</Words>
  <Application>Microsoft Office PowerPoint</Application>
  <PresentationFormat>全屏显示(4:3)</PresentationFormat>
  <Paragraphs>604</Paragraphs>
  <Slides>34</Slides>
  <Notes>8</Notes>
  <HiddenSlides>0</HiddenSlides>
  <MMClips>0</MMClips>
  <ScaleCrop>false</ScaleCrop>
  <HeadingPairs>
    <vt:vector size="8" baseType="variant">
      <vt:variant>
        <vt:lpstr>主题</vt:lpstr>
      </vt:variant>
      <vt:variant>
        <vt:i4>2</vt:i4>
      </vt:variant>
      <vt:variant>
        <vt:lpstr>嵌入 OLE 服务器</vt:lpstr>
      </vt:variant>
      <vt:variant>
        <vt:i4>1</vt:i4>
      </vt:variant>
      <vt:variant>
        <vt:lpstr>幻灯片标题</vt:lpstr>
      </vt:variant>
      <vt:variant>
        <vt:i4>34</vt:i4>
      </vt:variant>
      <vt:variant>
        <vt:lpstr>自定义放映</vt:lpstr>
      </vt:variant>
      <vt:variant>
        <vt:i4>3</vt:i4>
      </vt:variant>
    </vt:vector>
  </HeadingPairs>
  <TitlesOfParts>
    <vt:vector size="40" baseType="lpstr">
      <vt:lpstr>PPT-perachina_2009</vt:lpstr>
      <vt:lpstr>1_PPT-perachina_2009</vt:lpstr>
      <vt:lpstr>Visio</vt:lpstr>
      <vt:lpstr> 综合设计方案介绍 </vt:lpstr>
      <vt:lpstr>汇报目录</vt:lpstr>
      <vt:lpstr>需求分析</vt:lpstr>
      <vt:lpstr>平台架构</vt:lpstr>
      <vt:lpstr>平台架构</vt:lpstr>
      <vt:lpstr>PowerPoint 演示文稿</vt:lpstr>
      <vt:lpstr>应用场景：数据共享与协同</vt:lpstr>
      <vt:lpstr>平台架构</vt:lpstr>
      <vt:lpstr>设计导航：Pro/E设计场景</vt:lpstr>
      <vt:lpstr>PowerPoint 演示文稿</vt:lpstr>
      <vt:lpstr>曲轴设计导航</vt:lpstr>
      <vt:lpstr>快速设计</vt:lpstr>
      <vt:lpstr>平台架构</vt:lpstr>
      <vt:lpstr>应用系统：启动综合仿真系统</vt:lpstr>
      <vt:lpstr>仿真流程</vt:lpstr>
      <vt:lpstr>仿真模板应用</vt:lpstr>
      <vt:lpstr>仿真流程管理</vt:lpstr>
      <vt:lpstr>PowerPoint 演示文稿</vt:lpstr>
      <vt:lpstr>报告自动生成</vt:lpstr>
      <vt:lpstr>平台架构</vt:lpstr>
      <vt:lpstr>多学科集成/优化</vt:lpstr>
      <vt:lpstr>流程封装-一键式运行</vt:lpstr>
      <vt:lpstr>“一键式”封装</vt:lpstr>
      <vt:lpstr>平台架构</vt:lpstr>
      <vt:lpstr>平台数据管理DataMan</vt:lpstr>
      <vt:lpstr>PowerPoint 演示文稿</vt:lpstr>
      <vt:lpstr>平台架构</vt:lpstr>
      <vt:lpstr>工程资源基础库建设</vt:lpstr>
      <vt:lpstr>工程资源基础库建设</vt:lpstr>
      <vt:lpstr>客户价值</vt:lpstr>
      <vt:lpstr>汇报目录</vt:lpstr>
      <vt:lpstr>挑战及思考</vt:lpstr>
      <vt:lpstr>挑战及思考</vt:lpstr>
      <vt:lpstr>THANKS</vt:lpstr>
      <vt:lpstr>典型DSE1</vt:lpstr>
      <vt:lpstr>典型DSE2</vt:lpstr>
      <vt:lpstr>main</vt:lpstr>
    </vt:vector>
  </TitlesOfParts>
  <Company>pera global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航空工业集团与安世亚太</dc:title>
  <dc:creator>段慧颖</dc:creator>
  <cp:lastModifiedBy>GoldHill</cp:lastModifiedBy>
  <cp:revision>1007</cp:revision>
  <dcterms:created xsi:type="dcterms:W3CDTF">2009-02-06T02:56:07Z</dcterms:created>
  <dcterms:modified xsi:type="dcterms:W3CDTF">2013-06-22T00:57:49Z</dcterms:modified>
</cp:coreProperties>
</file>